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287" r:id="rId3"/>
    <p:sldId id="257" r:id="rId4"/>
    <p:sldId id="273" r:id="rId5"/>
    <p:sldId id="277" r:id="rId6"/>
    <p:sldId id="278" r:id="rId7"/>
    <p:sldId id="279" r:id="rId8"/>
    <p:sldId id="281" r:id="rId9"/>
    <p:sldId id="286" r:id="rId10"/>
    <p:sldId id="288" r:id="rId11"/>
    <p:sldId id="289" r:id="rId12"/>
    <p:sldId id="262" r:id="rId13"/>
    <p:sldId id="280" r:id="rId14"/>
    <p:sldId id="282" r:id="rId15"/>
    <p:sldId id="283" r:id="rId16"/>
    <p:sldId id="284" r:id="rId17"/>
    <p:sldId id="285" r:id="rId18"/>
    <p:sldId id="276"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mpte Microsoft" initials="CM" lastIdx="1" clrIdx="0">
    <p:extLst>
      <p:ext uri="{19B8F6BF-5375-455C-9EA6-DF929625EA0E}">
        <p15:presenceInfo xmlns:p15="http://schemas.microsoft.com/office/powerpoint/2012/main" userId="570087759554e9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autoAdjust="0"/>
  </p:normalViewPr>
  <p:slideViewPr>
    <p:cSldViewPr snapToGrid="0">
      <p:cViewPr varScale="1">
        <p:scale>
          <a:sx n="66" d="100"/>
          <a:sy n="66" d="100"/>
        </p:scale>
        <p:origin x="882" y="78"/>
      </p:cViewPr>
      <p:guideLst>
        <p:guide orient="horz" pos="2160"/>
        <p:guide pos="3840"/>
      </p:guideLst>
    </p:cSldViewPr>
  </p:slideViewPr>
  <p:outlineViewPr>
    <p:cViewPr>
      <p:scale>
        <a:sx n="33" d="100"/>
        <a:sy n="33" d="100"/>
      </p:scale>
      <p:origin x="0" y="84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3F3BC-28AD-4D94-8866-99B6C2DAF817}" type="datetimeFigureOut">
              <a:rPr lang="fr-FR" smtClean="0"/>
              <a:t>07/05/2020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20CB8-04F8-46D3-B2AB-29FE4C34CEE1}" type="slidenum">
              <a:rPr lang="fr-FR" smtClean="0"/>
              <a:t>‹N°›</a:t>
            </a:fld>
            <a:endParaRPr lang="fr-FR"/>
          </a:p>
        </p:txBody>
      </p:sp>
    </p:spTree>
    <p:extLst>
      <p:ext uri="{BB962C8B-B14F-4D97-AF65-F5344CB8AC3E}">
        <p14:creationId xmlns:p14="http://schemas.microsoft.com/office/powerpoint/2010/main" val="370434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oteci.asso.fr/"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56910" y="4746024"/>
            <a:ext cx="689574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1E4BDAF5-1C65-4476-92A9-DEA6434D4C31}"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9107851" y="6237313"/>
            <a:ext cx="2844800" cy="365125"/>
          </a:xfrm>
        </p:spPr>
        <p:txBody>
          <a:bodyPr/>
          <a:lstStyle/>
          <a:p>
            <a:fld id="{863341BA-BDE9-4307-9667-2D05C92B332C}" type="slidenum">
              <a:rPr lang="fr-FR" smtClean="0"/>
              <a:t>‹N°›</a:t>
            </a:fld>
            <a:endParaRPr lang="fr-FR"/>
          </a:p>
        </p:txBody>
      </p:sp>
      <p:sp>
        <p:nvSpPr>
          <p:cNvPr id="8" name="Rectangle 7"/>
          <p:cNvSpPr/>
          <p:nvPr/>
        </p:nvSpPr>
        <p:spPr>
          <a:xfrm>
            <a:off x="9648395" y="0"/>
            <a:ext cx="2543605"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ctrTitle"/>
          </p:nvPr>
        </p:nvSpPr>
        <p:spPr>
          <a:xfrm>
            <a:off x="5056909" y="1136073"/>
            <a:ext cx="6895742" cy="3325320"/>
          </a:xfrm>
        </p:spPr>
        <p:txBody>
          <a:bodyPr/>
          <a:lstStyle/>
          <a:p>
            <a:r>
              <a:rPr lang="fr-FR"/>
              <a:t>Modifiez le style du titre</a:t>
            </a:r>
          </a:p>
        </p:txBody>
      </p:sp>
      <p:sp>
        <p:nvSpPr>
          <p:cNvPr id="7" name="Rectangle 6">
            <a:extLst>
              <a:ext uri="{FF2B5EF4-FFF2-40B4-BE49-F238E27FC236}">
                <a16:creationId xmlns:a16="http://schemas.microsoft.com/office/drawing/2014/main" id="{AC65382E-ED91-4599-AE02-5808CDDEA3E4}"/>
              </a:ext>
            </a:extLst>
          </p:cNvPr>
          <p:cNvSpPr/>
          <p:nvPr/>
        </p:nvSpPr>
        <p:spPr>
          <a:xfrm>
            <a:off x="0" y="6289963"/>
            <a:ext cx="4997610" cy="56749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E4A1CA9-E32F-4201-AE03-1DA701D3EE92}"/>
              </a:ext>
            </a:extLst>
          </p:cNvPr>
          <p:cNvSpPr/>
          <p:nvPr/>
        </p:nvSpPr>
        <p:spPr>
          <a:xfrm>
            <a:off x="0" y="5929751"/>
            <a:ext cx="4997610" cy="22715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0C77334E-38E0-4DC1-9383-1509C427C93C}"/>
              </a:ext>
            </a:extLst>
          </p:cNvPr>
          <p:cNvSpPr txBox="1"/>
          <p:nvPr/>
        </p:nvSpPr>
        <p:spPr>
          <a:xfrm>
            <a:off x="1369046" y="5403146"/>
            <a:ext cx="2138149" cy="369332"/>
          </a:xfrm>
          <a:prstGeom prst="rect">
            <a:avLst/>
          </a:prstGeom>
          <a:noFill/>
        </p:spPr>
        <p:txBody>
          <a:bodyPr wrap="none" rtlCol="0">
            <a:spAutoFit/>
          </a:bodyPr>
          <a:lstStyle/>
          <a:p>
            <a:r>
              <a:rPr lang="fr-FR" b="1" dirty="0">
                <a:solidFill>
                  <a:schemeClr val="tx2">
                    <a:lumMod val="60000"/>
                    <a:lumOff val="40000"/>
                  </a:schemeClr>
                </a:solidFill>
                <a:effectLst/>
                <a:latin typeface="Arial" panose="020B0604020202020204" pitchFamily="34" charset="0"/>
                <a:ea typeface="Verdana" panose="020B0604030504040204" pitchFamily="34" charset="0"/>
                <a:cs typeface="Arial" panose="020B0604020202020204" pitchFamily="34" charset="0"/>
                <a:hlinkClick r:id="rId2"/>
              </a:rPr>
              <a:t>www.oteci.asso.fr</a:t>
            </a:r>
            <a:endParaRPr lang="fr-FR" b="1" dirty="0">
              <a:solidFill>
                <a:schemeClr val="tx2">
                  <a:lumMod val="60000"/>
                  <a:lumOff val="40000"/>
                </a:schemeClr>
              </a:solidFill>
              <a:effectLst/>
              <a:latin typeface="Arial" panose="020B0604020202020204" pitchFamily="34" charset="0"/>
              <a:ea typeface="Verdana" panose="020B0604030504040204" pitchFamily="34" charset="0"/>
              <a:cs typeface="Arial" panose="020B0604020202020204" pitchFamily="34" charset="0"/>
            </a:endParaRPr>
          </a:p>
        </p:txBody>
      </p:sp>
      <p:pic>
        <p:nvPicPr>
          <p:cNvPr id="14" name="Image 13">
            <a:extLst>
              <a:ext uri="{FF2B5EF4-FFF2-40B4-BE49-F238E27FC236}">
                <a16:creationId xmlns:a16="http://schemas.microsoft.com/office/drawing/2014/main" id="{073830E7-D3CD-496D-A616-19E2DD1066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5149" y="1496289"/>
            <a:ext cx="2482812" cy="1758463"/>
          </a:xfrm>
          <a:prstGeom prst="rect">
            <a:avLst/>
          </a:prstGeom>
        </p:spPr>
      </p:pic>
      <p:sp>
        <p:nvSpPr>
          <p:cNvPr id="15" name="Sous-titre 2">
            <a:extLst>
              <a:ext uri="{FF2B5EF4-FFF2-40B4-BE49-F238E27FC236}">
                <a16:creationId xmlns:a16="http://schemas.microsoft.com/office/drawing/2014/main" id="{162110E5-A30E-4517-B0FB-88FE7E38E8C0}"/>
              </a:ext>
            </a:extLst>
          </p:cNvPr>
          <p:cNvSpPr txBox="1">
            <a:spLocks/>
          </p:cNvSpPr>
          <p:nvPr userDrawn="1"/>
        </p:nvSpPr>
        <p:spPr>
          <a:xfrm>
            <a:off x="166194" y="3067908"/>
            <a:ext cx="4336533" cy="17526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1500" b="0" i="1" dirty="0">
                <a:solidFill>
                  <a:schemeClr val="tx2">
                    <a:lumMod val="60000"/>
                    <a:lumOff val="40000"/>
                  </a:schemeClr>
                </a:solidFill>
                <a:effectLst>
                  <a:outerShdw blurRad="38100" dist="38100" dir="2700000" algn="tl">
                    <a:srgbClr val="000000">
                      <a:alpha val="43137"/>
                    </a:srgbClr>
                  </a:outerShdw>
                </a:effectLst>
              </a:rPr>
              <a:t>2020</a:t>
            </a:r>
          </a:p>
        </p:txBody>
      </p:sp>
      <p:sp>
        <p:nvSpPr>
          <p:cNvPr id="10" name="ZoneTexte 9">
            <a:extLst>
              <a:ext uri="{FF2B5EF4-FFF2-40B4-BE49-F238E27FC236}">
                <a16:creationId xmlns:a16="http://schemas.microsoft.com/office/drawing/2014/main" id="{24E2FBCD-08B5-41E6-839D-CC720EA3538C}"/>
              </a:ext>
            </a:extLst>
          </p:cNvPr>
          <p:cNvSpPr txBox="1"/>
          <p:nvPr userDrawn="1"/>
        </p:nvSpPr>
        <p:spPr>
          <a:xfrm>
            <a:off x="666017" y="4384461"/>
            <a:ext cx="3423694" cy="369332"/>
          </a:xfrm>
          <a:prstGeom prst="rect">
            <a:avLst/>
          </a:prstGeom>
          <a:noFill/>
        </p:spPr>
        <p:txBody>
          <a:bodyPr wrap="none" rtlCol="0">
            <a:spAutoFit/>
          </a:bodyPr>
          <a:lstStyle/>
          <a:p>
            <a:r>
              <a:rPr lang="fr-FR" b="0" i="1" dirty="0">
                <a:solidFill>
                  <a:srgbClr val="FFC000"/>
                </a:solidFill>
              </a:rPr>
              <a:t>A vos côtés depuis plus de 40 ans…</a:t>
            </a:r>
          </a:p>
        </p:txBody>
      </p:sp>
    </p:spTree>
    <p:extLst>
      <p:ext uri="{BB962C8B-B14F-4D97-AF65-F5344CB8AC3E}">
        <p14:creationId xmlns:p14="http://schemas.microsoft.com/office/powerpoint/2010/main" val="317073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993900" y="190854"/>
            <a:ext cx="8267700" cy="1143000"/>
          </a:xfrm>
        </p:spPr>
        <p:txBody>
          <a:bodyPr/>
          <a:lstStyle>
            <a:lvl1pPr algn="l">
              <a:defRPr/>
            </a:lvl1pPr>
          </a:lstStyle>
          <a:p>
            <a:r>
              <a:rPr lang="fr-FR" dirty="0"/>
              <a:t>Modifiez le style du titre</a:t>
            </a:r>
          </a:p>
        </p:txBody>
      </p:sp>
      <p:sp>
        <p:nvSpPr>
          <p:cNvPr id="3" name="Espace réservé du contenu 2"/>
          <p:cNvSpPr>
            <a:spLocks noGrp="1"/>
          </p:cNvSpPr>
          <p:nvPr>
            <p:ph idx="1"/>
          </p:nvPr>
        </p:nvSpPr>
        <p:spPr>
          <a:xfrm>
            <a:off x="249383" y="1600201"/>
            <a:ext cx="11799278" cy="4888663"/>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1D02F3CA-A67E-40C3-AA11-DE99C99FCC77}" type="datetime1">
              <a:rPr lang="fr-FR" smtClean="0"/>
              <a:t>07/05/2020</a:t>
            </a:fld>
            <a:endParaRPr lang="fr-FR"/>
          </a:p>
        </p:txBody>
      </p:sp>
      <p:sp>
        <p:nvSpPr>
          <p:cNvPr id="5" name="Espace réservé du pied de page 4"/>
          <p:cNvSpPr>
            <a:spLocks noGrp="1"/>
          </p:cNvSpPr>
          <p:nvPr>
            <p:ph type="ftr" sz="quarter" idx="11"/>
          </p:nvPr>
        </p:nvSpPr>
        <p:spPr/>
        <p:txBody>
          <a:bodyPr/>
          <a:lstStyle>
            <a:lvl1pPr>
              <a:defRPr/>
            </a:lvl1pPr>
          </a:lstStyle>
          <a:p>
            <a:r>
              <a:rPr lang="fr-FR" dirty="0"/>
              <a:t>Le CV</a:t>
            </a:r>
          </a:p>
        </p:txBody>
      </p:sp>
      <p:sp>
        <p:nvSpPr>
          <p:cNvPr id="6" name="Espace réservé du numéro de diapositive 5"/>
          <p:cNvSpPr>
            <a:spLocks noGrp="1"/>
          </p:cNvSpPr>
          <p:nvPr>
            <p:ph type="sldNum" sz="quarter" idx="12"/>
          </p:nvPr>
        </p:nvSpPr>
        <p:spPr/>
        <p:txBody>
          <a:bodyPr/>
          <a:lstStyle>
            <a:lvl1pPr>
              <a:defRPr sz="1400"/>
            </a:lvl1pPr>
          </a:lstStyle>
          <a:p>
            <a:fld id="{863341BA-BDE9-4307-9667-2D05C92B332C}" type="slidenum">
              <a:rPr lang="fr-FR" smtClean="0"/>
              <a:pPr/>
              <a:t>‹N°›</a:t>
            </a:fld>
            <a:endParaRPr lang="fr-FR"/>
          </a:p>
        </p:txBody>
      </p:sp>
      <p:cxnSp>
        <p:nvCxnSpPr>
          <p:cNvPr id="8" name="Connecteur droit 7"/>
          <p:cNvCxnSpPr>
            <a:cxnSpLocks/>
          </p:cNvCxnSpPr>
          <p:nvPr/>
        </p:nvCxnSpPr>
        <p:spPr>
          <a:xfrm>
            <a:off x="249382" y="1484784"/>
            <a:ext cx="11607258" cy="0"/>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55E29B9F-210D-4B00-ADCC-857805DDC6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254440"/>
            <a:ext cx="1301087" cy="921501"/>
          </a:xfrm>
          <a:prstGeom prst="rect">
            <a:avLst/>
          </a:prstGeom>
        </p:spPr>
      </p:pic>
    </p:spTree>
    <p:extLst>
      <p:ext uri="{BB962C8B-B14F-4D97-AF65-F5344CB8AC3E}">
        <p14:creationId xmlns:p14="http://schemas.microsoft.com/office/powerpoint/2010/main" val="86539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8D13C66B-A08C-45BF-A390-7C63D39DF6A8}"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3666896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5C84088-A2AC-49F3-A0E8-2726AF20CFF0}"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2252031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5084A48-CCE9-494A-B03B-CFF962A24B7E}" type="datetime1">
              <a:rPr lang="fr-FR" smtClean="0"/>
              <a:t>07/05/2020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309414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2ED6204-ECDA-4885-9727-B524F560B6C8}" type="datetime1">
              <a:rPr lang="fr-FR" smtClean="0"/>
              <a:t>07/05/2020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1750229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1348238-BFF3-4729-832C-2C412E2898F6}" type="datetime1">
              <a:rPr lang="fr-FR" smtClean="0"/>
              <a:t>07/05/2020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92836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6FF0D61-277F-42EE-A183-6E347146E079}"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52086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00032B2-DF7F-4352-8B99-690449D52F25}"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4006689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97BA5ED-D736-43FE-93D0-F6506927E4D3}"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126689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740D883-E05F-4887-8F68-A871955CFC02}"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28323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352961" y="165454"/>
            <a:ext cx="1059969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609601" y="1600201"/>
            <a:ext cx="11439060" cy="48886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EB470-D520-462D-A6BC-29D0F2444E32}" type="datetime1">
              <a:rPr lang="fr-FR" smtClean="0"/>
              <a:t>07/05/2020</a:t>
            </a:fld>
            <a:endParaRPr lang="fr-FR"/>
          </a:p>
        </p:txBody>
      </p:sp>
      <p:sp>
        <p:nvSpPr>
          <p:cNvPr id="5" name="Espace réservé du pied de page 4"/>
          <p:cNvSpPr>
            <a:spLocks noGrp="1"/>
          </p:cNvSpPr>
          <p:nvPr>
            <p:ph type="ftr" sz="quarter" idx="3"/>
          </p:nvPr>
        </p:nvSpPr>
        <p:spPr>
          <a:xfrm>
            <a:off x="2647666" y="6520260"/>
            <a:ext cx="7367326" cy="365125"/>
          </a:xfrm>
          <a:prstGeom prst="rect">
            <a:avLst/>
          </a:prstGeom>
        </p:spPr>
        <p:txBody>
          <a:bodyPr vert="horz" lIns="91440" tIns="45720" rIns="91440" bIns="45720" rtlCol="0" anchor="ctr"/>
          <a:lstStyle>
            <a:lvl1pPr algn="ctr">
              <a:defRPr sz="1200" i="1">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07851" y="62373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341BA-BDE9-4307-9667-2D05C92B332C}" type="slidenum">
              <a:rPr lang="fr-FR" smtClean="0"/>
              <a:t>‹N°›</a:t>
            </a:fld>
            <a:endParaRPr lang="fr-FR"/>
          </a:p>
        </p:txBody>
      </p:sp>
    </p:spTree>
    <p:extLst>
      <p:ext uri="{BB962C8B-B14F-4D97-AF65-F5344CB8AC3E}">
        <p14:creationId xmlns:p14="http://schemas.microsoft.com/office/powerpoint/2010/main" val="1376846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oteci.asso.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linkedin.com/company/hermes-group/lif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2181C7-3866-41B9-BB57-2160C8C16BAD}"/>
              </a:ext>
            </a:extLst>
          </p:cNvPr>
          <p:cNvSpPr>
            <a:spLocks noGrp="1"/>
          </p:cNvSpPr>
          <p:nvPr>
            <p:ph type="ctrTitle"/>
          </p:nvPr>
        </p:nvSpPr>
        <p:spPr>
          <a:xfrm>
            <a:off x="5068129" y="468895"/>
            <a:ext cx="6895742" cy="3392248"/>
          </a:xfrm>
        </p:spPr>
        <p:txBody>
          <a:bodyPr/>
          <a:lstStyle/>
          <a:p>
            <a:r>
              <a:rPr lang="fr-FR" b="1" dirty="0">
                <a:solidFill>
                  <a:srgbClr val="0070C0"/>
                </a:solidFill>
              </a:rPr>
              <a:t>La Lettre de Motivation</a:t>
            </a:r>
            <a:endParaRPr lang="fr-FR" dirty="0"/>
          </a:p>
        </p:txBody>
      </p:sp>
      <p:sp>
        <p:nvSpPr>
          <p:cNvPr id="4" name="Rectangle 3">
            <a:hlinkClick r:id="rId2"/>
            <a:extLst>
              <a:ext uri="{FF2B5EF4-FFF2-40B4-BE49-F238E27FC236}">
                <a16:creationId xmlns:a16="http://schemas.microsoft.com/office/drawing/2014/main" id="{68FFC0C8-43B1-4518-8D1B-6D7382921748}"/>
              </a:ext>
            </a:extLst>
          </p:cNvPr>
          <p:cNvSpPr/>
          <p:nvPr/>
        </p:nvSpPr>
        <p:spPr>
          <a:xfrm>
            <a:off x="1446125" y="4914285"/>
            <a:ext cx="1983544" cy="225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a:extLst>
              <a:ext uri="{FF2B5EF4-FFF2-40B4-BE49-F238E27FC236}">
                <a16:creationId xmlns:a16="http://schemas.microsoft.com/office/drawing/2014/main" id="{B95B6128-A5F6-4508-8DDE-22ACE873993E}"/>
              </a:ext>
            </a:extLst>
          </p:cNvPr>
          <p:cNvSpPr txBox="1">
            <a:spLocks/>
          </p:cNvSpPr>
          <p:nvPr/>
        </p:nvSpPr>
        <p:spPr>
          <a:xfrm>
            <a:off x="5979258" y="4049113"/>
            <a:ext cx="5241778" cy="22677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a:solidFill>
                  <a:srgbClr val="0070C0"/>
                </a:solidFill>
              </a:rPr>
              <a:t>Bernard </a:t>
            </a:r>
            <a:r>
              <a:rPr lang="fr-FR" sz="3200" b="1" dirty="0" err="1">
                <a:solidFill>
                  <a:srgbClr val="0070C0"/>
                </a:solidFill>
              </a:rPr>
              <a:t>Boudot</a:t>
            </a:r>
            <a:endParaRPr lang="fr-FR" sz="3200" b="1" dirty="0">
              <a:solidFill>
                <a:srgbClr val="0070C0"/>
              </a:solidFill>
            </a:endParaRPr>
          </a:p>
          <a:p>
            <a:r>
              <a:rPr lang="fr-FR" sz="3200" b="1" dirty="0">
                <a:solidFill>
                  <a:srgbClr val="0070C0"/>
                </a:solidFill>
              </a:rPr>
              <a:t>Jan Bronkhorst</a:t>
            </a:r>
          </a:p>
          <a:p>
            <a:r>
              <a:rPr lang="fr-FR" sz="3200" b="1" dirty="0">
                <a:solidFill>
                  <a:srgbClr val="0070C0"/>
                </a:solidFill>
              </a:rPr>
              <a:t>07/05/2020</a:t>
            </a:r>
            <a:endParaRPr lang="fr-FR" sz="3200" dirty="0"/>
          </a:p>
        </p:txBody>
      </p:sp>
    </p:spTree>
    <p:extLst>
      <p:ext uri="{BB962C8B-B14F-4D97-AF65-F5344CB8AC3E}">
        <p14:creationId xmlns:p14="http://schemas.microsoft.com/office/powerpoint/2010/main" val="2340110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Introduction</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34439" y="1750373"/>
            <a:ext cx="11567479" cy="1459755"/>
          </a:xfrm>
        </p:spPr>
        <p:txBody>
          <a:bodyPr>
            <a:noAutofit/>
          </a:bodyPr>
          <a:lstStyle/>
          <a:p>
            <a:r>
              <a:rPr lang="fr-FR" sz="2800" dirty="0">
                <a:solidFill>
                  <a:schemeClr val="accent1">
                    <a:lumMod val="75000"/>
                  </a:schemeClr>
                </a:solidFill>
                <a:latin typeface="Verdana" pitchFamily="34" charset="0"/>
                <a:ea typeface="Verdana" pitchFamily="34" charset="0"/>
              </a:rPr>
              <a:t>Contrairement à d’autres formateurs, on ne va pas vous donner une Lettre de </a:t>
            </a:r>
            <a:r>
              <a:rPr lang="fr-FR" sz="3000" dirty="0">
                <a:solidFill>
                  <a:schemeClr val="accent1">
                    <a:lumMod val="75000"/>
                  </a:schemeClr>
                </a:solidFill>
                <a:latin typeface="Verdana" pitchFamily="34" charset="0"/>
                <a:ea typeface="Verdana" pitchFamily="34" charset="0"/>
              </a:rPr>
              <a:t>Motivation</a:t>
            </a:r>
            <a:r>
              <a:rPr lang="fr-FR" sz="2800" dirty="0">
                <a:solidFill>
                  <a:schemeClr val="accent1">
                    <a:lumMod val="75000"/>
                  </a:schemeClr>
                </a:solidFill>
                <a:latin typeface="Verdana" pitchFamily="34" charset="0"/>
                <a:ea typeface="Verdana" pitchFamily="34" charset="0"/>
              </a:rPr>
              <a:t> exemple. Pour nous, cela n’existe pas. Chaque Lettre de </a:t>
            </a:r>
            <a:r>
              <a:rPr lang="fr-FR" sz="3000" dirty="0">
                <a:solidFill>
                  <a:schemeClr val="accent1">
                    <a:lumMod val="75000"/>
                  </a:schemeClr>
                </a:solidFill>
                <a:latin typeface="Verdana" pitchFamily="34" charset="0"/>
                <a:ea typeface="Verdana" pitchFamily="34" charset="0"/>
              </a:rPr>
              <a:t>Motivation</a:t>
            </a:r>
            <a:r>
              <a:rPr lang="fr-FR" sz="2800" dirty="0">
                <a:solidFill>
                  <a:schemeClr val="accent1">
                    <a:lumMod val="75000"/>
                  </a:schemeClr>
                </a:solidFill>
                <a:latin typeface="Verdana" pitchFamily="34" charset="0"/>
                <a:ea typeface="Verdana" pitchFamily="34" charset="0"/>
              </a:rPr>
              <a:t> est différente.</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2</a:t>
            </a:fld>
            <a:endParaRPr lang="fr-FR"/>
          </a:p>
        </p:txBody>
      </p:sp>
      <p:sp>
        <p:nvSpPr>
          <p:cNvPr id="8" name="Espace réservé du contenu 2">
            <a:extLst>
              <a:ext uri="{FF2B5EF4-FFF2-40B4-BE49-F238E27FC236}">
                <a16:creationId xmlns:a16="http://schemas.microsoft.com/office/drawing/2014/main" id="{B9C37873-0C0F-4F66-94F9-317BB2C6CF17}"/>
              </a:ext>
            </a:extLst>
          </p:cNvPr>
          <p:cNvSpPr txBox="1">
            <a:spLocks/>
          </p:cNvSpPr>
          <p:nvPr/>
        </p:nvSpPr>
        <p:spPr>
          <a:xfrm>
            <a:off x="234439" y="3581476"/>
            <a:ext cx="11567479" cy="24820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itchFamily="34" charset="0"/>
                <a:ea typeface="Verdana" pitchFamily="34" charset="0"/>
              </a:rPr>
              <a:t>Nous allons vous donner un outil pour écrire vos lettres. Au début cela va vous donner du travail. La première lettre sera longue à écrire. Ensuite vous allez accélérer et à la fin vous pouvez écrire une lettre unique en très peu de temps.</a:t>
            </a:r>
          </a:p>
        </p:txBody>
      </p:sp>
    </p:spTree>
    <p:extLst>
      <p:ext uri="{BB962C8B-B14F-4D97-AF65-F5344CB8AC3E}">
        <p14:creationId xmlns:p14="http://schemas.microsoft.com/office/powerpoint/2010/main" val="259477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La préparation</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03986" y="1679695"/>
            <a:ext cx="11567479" cy="2117035"/>
          </a:xfrm>
        </p:spPr>
        <p:txBody>
          <a:bodyPr>
            <a:noAutofit/>
          </a:bodyPr>
          <a:lstStyle/>
          <a:p>
            <a:r>
              <a:rPr lang="fr-FR" sz="2800" dirty="0">
                <a:solidFill>
                  <a:schemeClr val="accent1">
                    <a:lumMod val="75000"/>
                  </a:schemeClr>
                </a:solidFill>
                <a:latin typeface="Verdana" pitchFamily="34" charset="0"/>
                <a:ea typeface="Verdana" pitchFamily="34" charset="0"/>
              </a:rPr>
              <a:t>Le plus important pour la lettre de motivation, et ultérieurement pour l’entretien, est de bien connaître ses compétences. Il faut également être capable de donner des preuves et des exemples pour chaque compétence.</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3</a:t>
            </a:fld>
            <a:endParaRPr lang="fr-FR"/>
          </a:p>
        </p:txBody>
      </p:sp>
      <p:sp>
        <p:nvSpPr>
          <p:cNvPr id="8" name="Espace réservé du contenu 2">
            <a:extLst>
              <a:ext uri="{FF2B5EF4-FFF2-40B4-BE49-F238E27FC236}">
                <a16:creationId xmlns:a16="http://schemas.microsoft.com/office/drawing/2014/main" id="{B9C37873-0C0F-4F66-94F9-317BB2C6CF17}"/>
              </a:ext>
            </a:extLst>
          </p:cNvPr>
          <p:cNvSpPr txBox="1">
            <a:spLocks/>
          </p:cNvSpPr>
          <p:nvPr/>
        </p:nvSpPr>
        <p:spPr>
          <a:xfrm>
            <a:off x="203986" y="3796731"/>
            <a:ext cx="11567479" cy="9819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itchFamily="34" charset="0"/>
                <a:ea typeface="Verdana" pitchFamily="34" charset="0"/>
              </a:rPr>
              <a:t>On commence par lister les endroits où on a travaillé, étudié, fait du sport, fait des activités.</a:t>
            </a:r>
          </a:p>
        </p:txBody>
      </p:sp>
      <p:sp>
        <p:nvSpPr>
          <p:cNvPr id="10" name="Espace réservé du contenu 2">
            <a:extLst>
              <a:ext uri="{FF2B5EF4-FFF2-40B4-BE49-F238E27FC236}">
                <a16:creationId xmlns:a16="http://schemas.microsoft.com/office/drawing/2014/main" id="{A46DB091-5383-4DC3-B4B2-5286BBF8F9E2}"/>
              </a:ext>
            </a:extLst>
          </p:cNvPr>
          <p:cNvSpPr txBox="1">
            <a:spLocks/>
          </p:cNvSpPr>
          <p:nvPr/>
        </p:nvSpPr>
        <p:spPr>
          <a:xfrm>
            <a:off x="203986" y="4995397"/>
            <a:ext cx="11567479" cy="13081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itchFamily="34" charset="0"/>
                <a:ea typeface="Verdana" pitchFamily="34" charset="0"/>
              </a:rPr>
              <a:t>Pour chaque endroit, on indique les compétences apprises ou utilisées, les outils utilisés.</a:t>
            </a:r>
          </a:p>
        </p:txBody>
      </p:sp>
    </p:spTree>
    <p:extLst>
      <p:ext uri="{BB962C8B-B14F-4D97-AF65-F5344CB8AC3E}">
        <p14:creationId xmlns:p14="http://schemas.microsoft.com/office/powerpoint/2010/main" val="364081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6E246-73E6-46E0-B0B5-A8CBEA8B17FF}"/>
              </a:ext>
            </a:extLst>
          </p:cNvPr>
          <p:cNvSpPr>
            <a:spLocks noGrp="1"/>
          </p:cNvSpPr>
          <p:nvPr>
            <p:ph type="title"/>
          </p:nvPr>
        </p:nvSpPr>
        <p:spPr/>
        <p:txBody>
          <a:bodyPr>
            <a:normAutofit/>
          </a:bodyPr>
          <a:lstStyle/>
          <a:p>
            <a:r>
              <a:rPr lang="fr-FR" sz="3200" b="1" dirty="0">
                <a:solidFill>
                  <a:schemeClr val="tx2"/>
                </a:solidFill>
              </a:rPr>
              <a:t>Où - Quoi</a:t>
            </a:r>
          </a:p>
        </p:txBody>
      </p:sp>
      <p:sp>
        <p:nvSpPr>
          <p:cNvPr id="4" name="Espace réservé du pied de page 3">
            <a:extLst>
              <a:ext uri="{FF2B5EF4-FFF2-40B4-BE49-F238E27FC236}">
                <a16:creationId xmlns:a16="http://schemas.microsoft.com/office/drawing/2014/main" id="{B689CA18-0611-4DD2-982F-46117A14CC15}"/>
              </a:ext>
            </a:extLst>
          </p:cNvPr>
          <p:cNvSpPr>
            <a:spLocks noGrp="1"/>
          </p:cNvSpPr>
          <p:nvPr>
            <p:ph type="ftr" sz="quarter" idx="11"/>
          </p:nvPr>
        </p:nvSpPr>
        <p:spPr>
          <a:xfrm>
            <a:off x="2667122" y="6520260"/>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499F4E54-8CEC-4815-9E1B-987F9EEA66AC}"/>
              </a:ext>
            </a:extLst>
          </p:cNvPr>
          <p:cNvSpPr>
            <a:spLocks noGrp="1"/>
          </p:cNvSpPr>
          <p:nvPr>
            <p:ph type="sldNum" sz="quarter" idx="12"/>
          </p:nvPr>
        </p:nvSpPr>
        <p:spPr/>
        <p:txBody>
          <a:bodyPr/>
          <a:lstStyle/>
          <a:p>
            <a:fld id="{863341BA-BDE9-4307-9667-2D05C92B332C}" type="slidenum">
              <a:rPr lang="fr-FR" smtClean="0"/>
              <a:pPr/>
              <a:t>4</a:t>
            </a:fld>
            <a:endParaRPr lang="fr-FR"/>
          </a:p>
        </p:txBody>
      </p:sp>
      <p:graphicFrame>
        <p:nvGraphicFramePr>
          <p:cNvPr id="8" name="Tableau 7">
            <a:extLst>
              <a:ext uri="{FF2B5EF4-FFF2-40B4-BE49-F238E27FC236}">
                <a16:creationId xmlns:a16="http://schemas.microsoft.com/office/drawing/2014/main" id="{7D7DFC8F-B414-4FF8-B022-EA79A1CE16BF}"/>
              </a:ext>
            </a:extLst>
          </p:cNvPr>
          <p:cNvGraphicFramePr>
            <a:graphicFrameLocks noGrp="1"/>
          </p:cNvGraphicFramePr>
          <p:nvPr>
            <p:extLst>
              <p:ext uri="{D42A27DB-BD31-4B8C-83A1-F6EECF244321}">
                <p14:modId xmlns:p14="http://schemas.microsoft.com/office/powerpoint/2010/main" val="1352869482"/>
              </p:ext>
            </p:extLst>
          </p:nvPr>
        </p:nvGraphicFramePr>
        <p:xfrm>
          <a:off x="751282" y="1792941"/>
          <a:ext cx="10272409" cy="4690110"/>
        </p:xfrm>
        <a:graphic>
          <a:graphicData uri="http://schemas.openxmlformats.org/drawingml/2006/table">
            <a:tbl>
              <a:tblPr>
                <a:tableStyleId>{5C22544A-7EE6-4342-B048-85BDC9FD1C3A}</a:tableStyleId>
              </a:tblPr>
              <a:tblGrid>
                <a:gridCol w="4804123">
                  <a:extLst>
                    <a:ext uri="{9D8B030D-6E8A-4147-A177-3AD203B41FA5}">
                      <a16:colId xmlns:a16="http://schemas.microsoft.com/office/drawing/2014/main" val="2399041499"/>
                    </a:ext>
                  </a:extLst>
                </a:gridCol>
                <a:gridCol w="5468286">
                  <a:extLst>
                    <a:ext uri="{9D8B030D-6E8A-4147-A177-3AD203B41FA5}">
                      <a16:colId xmlns:a16="http://schemas.microsoft.com/office/drawing/2014/main" val="1477985697"/>
                    </a:ext>
                  </a:extLst>
                </a:gridCol>
              </a:tblGrid>
              <a:tr h="368666">
                <a:tc>
                  <a:txBody>
                    <a:bodyPr/>
                    <a:lstStyle/>
                    <a:p>
                      <a:pPr algn="ctr" fontAlgn="ctr"/>
                      <a:r>
                        <a:rPr lang="fr-FR" sz="2400" b="1" u="none" strike="noStrike" dirty="0">
                          <a:effectLst/>
                        </a:rPr>
                        <a:t>Où</a:t>
                      </a:r>
                      <a:endParaRPr lang="fr-FR" sz="24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r>
                        <a:rPr lang="fr-FR" sz="2400" b="1" u="none" strike="noStrike" dirty="0">
                          <a:effectLst/>
                        </a:rPr>
                        <a:t>Compétences</a:t>
                      </a:r>
                      <a:endParaRPr lang="fr-FR" sz="2400" b="1" i="0" u="none" strike="noStrike" dirty="0">
                        <a:solidFill>
                          <a:srgbClr val="000000"/>
                        </a:solidFill>
                        <a:effectLst/>
                        <a:latin typeface="Calibri" panose="020F0502020204030204" pitchFamily="34" charset="0"/>
                      </a:endParaRPr>
                    </a:p>
                  </a:txBody>
                  <a:tcPr marL="3810" marR="3810" marT="3810" marB="0" anchor="ctr"/>
                </a:tc>
                <a:extLst>
                  <a:ext uri="{0D108BD9-81ED-4DB2-BD59-A6C34878D82A}">
                    <a16:rowId xmlns:a16="http://schemas.microsoft.com/office/drawing/2014/main" val="4059816351"/>
                  </a:ext>
                </a:extLst>
              </a:tr>
              <a:tr h="298751">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Sejour à l'étranger / management interculturel</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253985034"/>
                  </a:ext>
                </a:extLst>
              </a:tr>
              <a:tr h="298751">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Ponctualité</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234140176"/>
                  </a:ext>
                </a:extLst>
              </a:tr>
              <a:tr h="298751">
                <a:tc>
                  <a:txBody>
                    <a:bodyPr/>
                    <a:lstStyle/>
                    <a:p>
                      <a:pPr algn="l" fontAlgn="b"/>
                      <a:r>
                        <a:rPr lang="fr-FR" sz="2000" u="none" strike="noStrike" dirty="0">
                          <a:effectLst/>
                        </a:rPr>
                        <a:t>Stage en Allemagne</a:t>
                      </a:r>
                      <a:endParaRPr lang="fr-FR" sz="2000" b="0" i="0" u="none" strike="noStrike" dirty="0">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Respecter des règles</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108169716"/>
                  </a:ext>
                </a:extLst>
              </a:tr>
              <a:tr h="298751">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Apprentissage langues</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054778842"/>
                  </a:ext>
                </a:extLst>
              </a:tr>
              <a:tr h="298751">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Recherche d'un emploi / d'un stage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107960288"/>
                  </a:ext>
                </a:extLst>
              </a:tr>
              <a:tr h="298751">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Outil X: connaissance théorique - Savoir</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150609974"/>
                  </a:ext>
                </a:extLst>
              </a:tr>
              <a:tr h="298751">
                <a:tc>
                  <a:txBody>
                    <a:bodyPr/>
                    <a:lstStyle/>
                    <a:p>
                      <a:pPr algn="l" fontAlgn="b"/>
                      <a:r>
                        <a:rPr lang="fr-FR" sz="2000" u="none" strike="noStrike" dirty="0">
                          <a:effectLst/>
                        </a:rPr>
                        <a:t>Maitrise en alternance</a:t>
                      </a:r>
                      <a:endParaRPr lang="fr-FR" sz="2000" b="0" i="0" u="none" strike="noStrike" dirty="0">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Organisation (combiner travail et étude)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391986887"/>
                  </a:ext>
                </a:extLst>
              </a:tr>
              <a:tr h="298751">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Challenge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214226546"/>
                  </a:ext>
                </a:extLst>
              </a:tr>
              <a:tr h="298751">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Persévérance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495319037"/>
                  </a:ext>
                </a:extLst>
              </a:tr>
              <a:tr h="298751">
                <a:tc>
                  <a:txBody>
                    <a:bodyPr/>
                    <a:lstStyle/>
                    <a:p>
                      <a:pPr algn="l" fontAlgn="b"/>
                      <a:r>
                        <a:rPr lang="fr-FR" sz="2000" u="none" strike="noStrike">
                          <a:effectLst/>
                        </a:rPr>
                        <a:t>Travail le weekend dans un fast-food</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Travail en équipe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224323609"/>
                  </a:ext>
                </a:extLst>
              </a:tr>
              <a:tr h="298751">
                <a:tc>
                  <a:txBody>
                    <a:bodyPr/>
                    <a:lstStyle/>
                    <a:p>
                      <a:pPr algn="l" fontAlgn="b"/>
                      <a:r>
                        <a:rPr lang="fr-FR" sz="2000" u="none" strike="noStrike">
                          <a:effectLst/>
                        </a:rPr>
                        <a:t>Travail le weekend dans un fast-food</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Recherche d'un emploi / d'un stage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903546620"/>
                  </a:ext>
                </a:extLst>
              </a:tr>
              <a:tr h="298751">
                <a:tc>
                  <a:txBody>
                    <a:bodyPr/>
                    <a:lstStyle/>
                    <a:p>
                      <a:pPr algn="l" fontAlgn="b"/>
                      <a:r>
                        <a:rPr lang="fr-FR" sz="2000" u="none" strike="noStrike">
                          <a:effectLst/>
                        </a:rPr>
                        <a:t>Travail le weekend dans un fast-food</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Respecter des règles</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935592306"/>
                  </a:ext>
                </a:extLst>
              </a:tr>
              <a:tr h="298751">
                <a:tc>
                  <a:txBody>
                    <a:bodyPr/>
                    <a:lstStyle/>
                    <a:p>
                      <a:pPr algn="l" fontAlgn="b"/>
                      <a:r>
                        <a:rPr lang="fr-FR" sz="2000" u="none" strike="noStrike">
                          <a:effectLst/>
                        </a:rPr>
                        <a:t>Dix ans de danse classique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Persévérance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471593751"/>
                  </a:ext>
                </a:extLst>
              </a:tr>
              <a:tr h="298751">
                <a:tc>
                  <a:txBody>
                    <a:bodyPr/>
                    <a:lstStyle/>
                    <a:p>
                      <a:pPr algn="l" fontAlgn="b"/>
                      <a:r>
                        <a:rPr lang="fr-FR" sz="2000" u="none" strike="noStrike">
                          <a:effectLst/>
                        </a:rPr>
                        <a:t>Dix ans de danse classique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Travail en équipe</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663857226"/>
                  </a:ext>
                </a:extLst>
              </a:tr>
            </a:tbl>
          </a:graphicData>
        </a:graphic>
      </p:graphicFrame>
    </p:spTree>
    <p:extLst>
      <p:ext uri="{BB962C8B-B14F-4D97-AF65-F5344CB8AC3E}">
        <p14:creationId xmlns:p14="http://schemas.microsoft.com/office/powerpoint/2010/main" val="1805865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6E246-73E6-46E0-B0B5-A8CBEA8B17FF}"/>
              </a:ext>
            </a:extLst>
          </p:cNvPr>
          <p:cNvSpPr>
            <a:spLocks noGrp="1"/>
          </p:cNvSpPr>
          <p:nvPr>
            <p:ph type="title"/>
          </p:nvPr>
        </p:nvSpPr>
        <p:spPr/>
        <p:txBody>
          <a:bodyPr>
            <a:normAutofit/>
          </a:bodyPr>
          <a:lstStyle/>
          <a:p>
            <a:r>
              <a:rPr lang="fr-FR" sz="3200" b="1" dirty="0">
                <a:solidFill>
                  <a:schemeClr val="tx2"/>
                </a:solidFill>
              </a:rPr>
              <a:t>Quoi - Où</a:t>
            </a:r>
          </a:p>
        </p:txBody>
      </p:sp>
      <p:sp>
        <p:nvSpPr>
          <p:cNvPr id="4" name="Espace réservé du pied de page 3">
            <a:extLst>
              <a:ext uri="{FF2B5EF4-FFF2-40B4-BE49-F238E27FC236}">
                <a16:creationId xmlns:a16="http://schemas.microsoft.com/office/drawing/2014/main" id="{B689CA18-0611-4DD2-982F-46117A14CC15}"/>
              </a:ext>
            </a:extLst>
          </p:cNvPr>
          <p:cNvSpPr>
            <a:spLocks noGrp="1"/>
          </p:cNvSpPr>
          <p:nvPr>
            <p:ph type="ftr" sz="quarter" idx="11"/>
          </p:nvPr>
        </p:nvSpPr>
        <p:spPr>
          <a:xfrm>
            <a:off x="2524450" y="6578177"/>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499F4E54-8CEC-4815-9E1B-987F9EEA66AC}"/>
              </a:ext>
            </a:extLst>
          </p:cNvPr>
          <p:cNvSpPr>
            <a:spLocks noGrp="1"/>
          </p:cNvSpPr>
          <p:nvPr>
            <p:ph type="sldNum" sz="quarter" idx="12"/>
          </p:nvPr>
        </p:nvSpPr>
        <p:spPr/>
        <p:txBody>
          <a:bodyPr/>
          <a:lstStyle/>
          <a:p>
            <a:fld id="{863341BA-BDE9-4307-9667-2D05C92B332C}" type="slidenum">
              <a:rPr lang="fr-FR" smtClean="0"/>
              <a:pPr/>
              <a:t>5</a:t>
            </a:fld>
            <a:endParaRPr lang="fr-FR"/>
          </a:p>
        </p:txBody>
      </p:sp>
      <p:graphicFrame>
        <p:nvGraphicFramePr>
          <p:cNvPr id="3" name="Tableau 2">
            <a:extLst>
              <a:ext uri="{FF2B5EF4-FFF2-40B4-BE49-F238E27FC236}">
                <a16:creationId xmlns:a16="http://schemas.microsoft.com/office/drawing/2014/main" id="{8BF8829C-DD2E-4EB8-A1AD-BC81D6BAF4B6}"/>
              </a:ext>
            </a:extLst>
          </p:cNvPr>
          <p:cNvGraphicFramePr>
            <a:graphicFrameLocks noGrp="1"/>
          </p:cNvGraphicFramePr>
          <p:nvPr>
            <p:extLst>
              <p:ext uri="{D42A27DB-BD31-4B8C-83A1-F6EECF244321}">
                <p14:modId xmlns:p14="http://schemas.microsoft.com/office/powerpoint/2010/main" val="2447375002"/>
              </p:ext>
            </p:extLst>
          </p:nvPr>
        </p:nvGraphicFramePr>
        <p:xfrm>
          <a:off x="800910" y="1547937"/>
          <a:ext cx="10590179" cy="4998720"/>
        </p:xfrm>
        <a:graphic>
          <a:graphicData uri="http://schemas.openxmlformats.org/drawingml/2006/table">
            <a:tbl>
              <a:tblPr>
                <a:tableStyleId>{5C22544A-7EE6-4342-B048-85BDC9FD1C3A}</a:tableStyleId>
              </a:tblPr>
              <a:tblGrid>
                <a:gridCol w="5554763">
                  <a:extLst>
                    <a:ext uri="{9D8B030D-6E8A-4147-A177-3AD203B41FA5}">
                      <a16:colId xmlns:a16="http://schemas.microsoft.com/office/drawing/2014/main" val="3128033332"/>
                    </a:ext>
                  </a:extLst>
                </a:gridCol>
                <a:gridCol w="5035416">
                  <a:extLst>
                    <a:ext uri="{9D8B030D-6E8A-4147-A177-3AD203B41FA5}">
                      <a16:colId xmlns:a16="http://schemas.microsoft.com/office/drawing/2014/main" val="1088284302"/>
                    </a:ext>
                  </a:extLst>
                </a:gridCol>
              </a:tblGrid>
              <a:tr h="220271">
                <a:tc>
                  <a:txBody>
                    <a:bodyPr/>
                    <a:lstStyle/>
                    <a:p>
                      <a:pPr algn="ctr" fontAlgn="ctr"/>
                      <a:r>
                        <a:rPr lang="fr-FR" sz="2400" b="1" u="none" strike="noStrike" dirty="0">
                          <a:effectLst/>
                        </a:rPr>
                        <a:t>Compétences</a:t>
                      </a:r>
                      <a:endParaRPr lang="fr-FR" sz="24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r>
                        <a:rPr lang="fr-FR" sz="2400" b="1" i="0" u="none" strike="noStrike" dirty="0">
                          <a:effectLst/>
                        </a:rPr>
                        <a:t>Où</a:t>
                      </a:r>
                      <a:endParaRPr lang="fr-FR" sz="2400" b="1" i="0" u="none" strike="noStrike" dirty="0">
                        <a:solidFill>
                          <a:srgbClr val="000000"/>
                        </a:solidFill>
                        <a:effectLst/>
                        <a:latin typeface="Calibri" panose="020F0502020204030204" pitchFamily="34" charset="0"/>
                      </a:endParaRPr>
                    </a:p>
                  </a:txBody>
                  <a:tcPr marL="3810" marR="3810" marT="3810" marB="0" anchor="ctr"/>
                </a:tc>
                <a:extLst>
                  <a:ext uri="{0D108BD9-81ED-4DB2-BD59-A6C34878D82A}">
                    <a16:rowId xmlns:a16="http://schemas.microsoft.com/office/drawing/2014/main" val="1088272156"/>
                  </a:ext>
                </a:extLst>
              </a:tr>
              <a:tr h="182880">
                <a:tc>
                  <a:txBody>
                    <a:bodyPr/>
                    <a:lstStyle/>
                    <a:p>
                      <a:pPr algn="l" fontAlgn="b"/>
                      <a:r>
                        <a:rPr lang="fr-FR" sz="2000" u="none" strike="noStrike">
                          <a:effectLst/>
                        </a:rPr>
                        <a:t>Activité physique et sportive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Dix ans de danse classique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679827010"/>
                  </a:ext>
                </a:extLst>
              </a:tr>
              <a:tr h="182880">
                <a:tc>
                  <a:txBody>
                    <a:bodyPr/>
                    <a:lstStyle/>
                    <a:p>
                      <a:pPr algn="l" fontAlgn="b"/>
                      <a:r>
                        <a:rPr lang="fr-FR" sz="2000" u="none" strike="noStrike">
                          <a:effectLst/>
                        </a:rPr>
                        <a:t>Activité physique et sportive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Plusieurs stages de plongée sous-marine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084681168"/>
                  </a:ext>
                </a:extLst>
              </a:tr>
              <a:tr h="182880">
                <a:tc>
                  <a:txBody>
                    <a:bodyPr/>
                    <a:lstStyle/>
                    <a:p>
                      <a:pPr algn="l" fontAlgn="b"/>
                      <a:r>
                        <a:rPr lang="fr-FR" sz="2000" u="none" strike="noStrike">
                          <a:effectLst/>
                        </a:rPr>
                        <a:t>Apprentissage langues</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178582125"/>
                  </a:ext>
                </a:extLst>
              </a:tr>
              <a:tr h="182880">
                <a:tc>
                  <a:txBody>
                    <a:bodyPr/>
                    <a:lstStyle/>
                    <a:p>
                      <a:pPr algn="l" fontAlgn="b"/>
                      <a:r>
                        <a:rPr lang="fr-FR" sz="2000" u="none" strike="noStrike">
                          <a:effectLst/>
                        </a:rPr>
                        <a:t>Apprentissage langues</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Séjours linguistiques</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509003397"/>
                  </a:ext>
                </a:extLst>
              </a:tr>
              <a:tr h="182880">
                <a:tc>
                  <a:txBody>
                    <a:bodyPr/>
                    <a:lstStyle/>
                    <a:p>
                      <a:pPr algn="l" fontAlgn="b"/>
                      <a:r>
                        <a:rPr lang="fr-FR" sz="2000" u="none" strike="noStrike">
                          <a:effectLst/>
                        </a:rPr>
                        <a:t>Challenge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883963831"/>
                  </a:ext>
                </a:extLst>
              </a:tr>
              <a:tr h="182880">
                <a:tc>
                  <a:txBody>
                    <a:bodyPr/>
                    <a:lstStyle/>
                    <a:p>
                      <a:pPr algn="l" fontAlgn="b"/>
                      <a:r>
                        <a:rPr lang="fr-FR" sz="2000" u="none" strike="noStrike">
                          <a:effectLst/>
                        </a:rPr>
                        <a:t>Challenge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836952102"/>
                  </a:ext>
                </a:extLst>
              </a:tr>
              <a:tr h="182880">
                <a:tc>
                  <a:txBody>
                    <a:bodyPr/>
                    <a:lstStyle/>
                    <a:p>
                      <a:pPr algn="l" fontAlgn="b"/>
                      <a:r>
                        <a:rPr lang="fr-FR" sz="2000" u="none" strike="noStrike" dirty="0">
                          <a:effectLst/>
                        </a:rPr>
                        <a:t>Challenge</a:t>
                      </a:r>
                      <a:endParaRPr lang="fr-FR" sz="2000" b="0" i="0" u="none" strike="noStrike" dirty="0">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Séjours linguistiques</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190804533"/>
                  </a:ext>
                </a:extLst>
              </a:tr>
              <a:tr h="182880">
                <a:tc>
                  <a:txBody>
                    <a:bodyPr/>
                    <a:lstStyle/>
                    <a:p>
                      <a:pPr algn="l" fontAlgn="b"/>
                      <a:r>
                        <a:rPr lang="fr-FR" sz="2000" u="none" strike="noStrike">
                          <a:effectLst/>
                        </a:rPr>
                        <a:t>Organisation (combiner travail et étude)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Maitrise en alternance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703982530"/>
                  </a:ext>
                </a:extLst>
              </a:tr>
              <a:tr h="182880">
                <a:tc>
                  <a:txBody>
                    <a:bodyPr/>
                    <a:lstStyle/>
                    <a:p>
                      <a:pPr algn="l" fontAlgn="b"/>
                      <a:r>
                        <a:rPr lang="fr-FR" sz="2000" u="none" strike="noStrike">
                          <a:effectLst/>
                        </a:rPr>
                        <a:t>Organisation (combiner travail et étude)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Travail le weekend dans un fast-food</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95606971"/>
                  </a:ext>
                </a:extLst>
              </a:tr>
              <a:tr h="182880">
                <a:tc>
                  <a:txBody>
                    <a:bodyPr/>
                    <a:lstStyle/>
                    <a:p>
                      <a:pPr algn="l" fontAlgn="b"/>
                      <a:r>
                        <a:rPr lang="fr-FR" sz="2000" u="none" strike="noStrike">
                          <a:effectLst/>
                        </a:rPr>
                        <a:t>Gérer les finances</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779146938"/>
                  </a:ext>
                </a:extLst>
              </a:tr>
              <a:tr h="182880">
                <a:tc>
                  <a:txBody>
                    <a:bodyPr/>
                    <a:lstStyle/>
                    <a:p>
                      <a:pPr algn="l" fontAlgn="b"/>
                      <a:r>
                        <a:rPr lang="fr-FR" sz="2000" u="none" strike="noStrike">
                          <a:effectLst/>
                        </a:rPr>
                        <a:t>Gérer les finances</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Travail le weekend dans un fast-food</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50412868"/>
                  </a:ext>
                </a:extLst>
              </a:tr>
              <a:tr h="182880">
                <a:tc>
                  <a:txBody>
                    <a:bodyPr/>
                    <a:lstStyle/>
                    <a:p>
                      <a:pPr algn="l" fontAlgn="b"/>
                      <a:r>
                        <a:rPr lang="fr-FR" sz="2000" u="none" strike="noStrike">
                          <a:effectLst/>
                        </a:rPr>
                        <a:t>Outil X: connaissance théorique - Savoir</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Maitrise en alternance</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463859977"/>
                  </a:ext>
                </a:extLst>
              </a:tr>
              <a:tr h="182880">
                <a:tc>
                  <a:txBody>
                    <a:bodyPr/>
                    <a:lstStyle/>
                    <a:p>
                      <a:pPr algn="l" fontAlgn="b"/>
                      <a:r>
                        <a:rPr lang="fr-FR" sz="2000" u="none" strike="noStrike">
                          <a:effectLst/>
                        </a:rPr>
                        <a:t>Outil X: Utilisation - Savoir Faire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a:effectLst/>
                        </a:rPr>
                        <a:t>Stage en Allemagne</a:t>
                      </a:r>
                      <a:endParaRPr lang="fr-FR" sz="20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867045317"/>
                  </a:ext>
                </a:extLst>
              </a:tr>
              <a:tr h="182880">
                <a:tc>
                  <a:txBody>
                    <a:bodyPr/>
                    <a:lstStyle/>
                    <a:p>
                      <a:pPr algn="l" fontAlgn="b"/>
                      <a:r>
                        <a:rPr lang="fr-FR" sz="2000" u="none" strike="noStrike">
                          <a:effectLst/>
                        </a:rPr>
                        <a:t>Persévérance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Maitrise en alternance</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459331750"/>
                  </a:ext>
                </a:extLst>
              </a:tr>
              <a:tr h="182880">
                <a:tc>
                  <a:txBody>
                    <a:bodyPr/>
                    <a:lstStyle/>
                    <a:p>
                      <a:pPr algn="l" fontAlgn="b"/>
                      <a:r>
                        <a:rPr lang="fr-FR" sz="2000" u="none" strike="noStrike">
                          <a:effectLst/>
                        </a:rPr>
                        <a:t>Persévérance</a:t>
                      </a:r>
                      <a:endParaRPr lang="fr-FR" sz="2000" b="0" i="0" u="none" strike="noStrike">
                        <a:solidFill>
                          <a:srgbClr val="000000"/>
                        </a:solidFill>
                        <a:effectLst/>
                        <a:latin typeface="Calibri" panose="020F0502020204030204" pitchFamily="34" charset="0"/>
                      </a:endParaRPr>
                    </a:p>
                  </a:txBody>
                  <a:tcPr marL="3810" marR="3810" marT="3810" marB="0" anchor="b"/>
                </a:tc>
                <a:tc>
                  <a:txBody>
                    <a:bodyPr/>
                    <a:lstStyle/>
                    <a:p>
                      <a:pPr algn="l" fontAlgn="b"/>
                      <a:r>
                        <a:rPr lang="fr-FR" sz="2000" u="none" strike="noStrike" dirty="0">
                          <a:effectLst/>
                        </a:rPr>
                        <a:t>Dix ans de danse classique</a:t>
                      </a:r>
                      <a:endParaRPr lang="fr-FR" sz="20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634475404"/>
                  </a:ext>
                </a:extLst>
              </a:tr>
            </a:tbl>
          </a:graphicData>
        </a:graphic>
      </p:graphicFrame>
    </p:spTree>
    <p:extLst>
      <p:ext uri="{BB962C8B-B14F-4D97-AF65-F5344CB8AC3E}">
        <p14:creationId xmlns:p14="http://schemas.microsoft.com/office/powerpoint/2010/main" val="62538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6E246-73E6-46E0-B0B5-A8CBEA8B17FF}"/>
              </a:ext>
            </a:extLst>
          </p:cNvPr>
          <p:cNvSpPr>
            <a:spLocks noGrp="1"/>
          </p:cNvSpPr>
          <p:nvPr>
            <p:ph type="title"/>
          </p:nvPr>
        </p:nvSpPr>
        <p:spPr/>
        <p:txBody>
          <a:bodyPr>
            <a:normAutofit/>
          </a:bodyPr>
          <a:lstStyle/>
          <a:p>
            <a:r>
              <a:rPr lang="fr-FR" sz="3200" b="1" dirty="0">
                <a:solidFill>
                  <a:schemeClr val="tx2"/>
                </a:solidFill>
              </a:rPr>
              <a:t>Où – Quoi Propre</a:t>
            </a:r>
          </a:p>
        </p:txBody>
      </p:sp>
      <p:sp>
        <p:nvSpPr>
          <p:cNvPr id="4" name="Espace réservé du pied de page 3">
            <a:extLst>
              <a:ext uri="{FF2B5EF4-FFF2-40B4-BE49-F238E27FC236}">
                <a16:creationId xmlns:a16="http://schemas.microsoft.com/office/drawing/2014/main" id="{B689CA18-0611-4DD2-982F-46117A14CC15}"/>
              </a:ext>
            </a:extLst>
          </p:cNvPr>
          <p:cNvSpPr>
            <a:spLocks noGrp="1"/>
          </p:cNvSpPr>
          <p:nvPr>
            <p:ph type="ftr" sz="quarter" idx="11"/>
          </p:nvPr>
        </p:nvSpPr>
        <p:spPr>
          <a:xfrm>
            <a:off x="2667122" y="6520260"/>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499F4E54-8CEC-4815-9E1B-987F9EEA66AC}"/>
              </a:ext>
            </a:extLst>
          </p:cNvPr>
          <p:cNvSpPr>
            <a:spLocks noGrp="1"/>
          </p:cNvSpPr>
          <p:nvPr>
            <p:ph type="sldNum" sz="quarter" idx="12"/>
          </p:nvPr>
        </p:nvSpPr>
        <p:spPr/>
        <p:txBody>
          <a:bodyPr/>
          <a:lstStyle/>
          <a:p>
            <a:fld id="{863341BA-BDE9-4307-9667-2D05C92B332C}" type="slidenum">
              <a:rPr lang="fr-FR" smtClean="0"/>
              <a:pPr/>
              <a:t>6</a:t>
            </a:fld>
            <a:endParaRPr lang="fr-FR"/>
          </a:p>
        </p:txBody>
      </p:sp>
      <p:graphicFrame>
        <p:nvGraphicFramePr>
          <p:cNvPr id="3" name="Tableau 2">
            <a:extLst>
              <a:ext uri="{FF2B5EF4-FFF2-40B4-BE49-F238E27FC236}">
                <a16:creationId xmlns:a16="http://schemas.microsoft.com/office/drawing/2014/main" id="{5DB2613A-BEAA-4917-9600-6A0FC020448E}"/>
              </a:ext>
            </a:extLst>
          </p:cNvPr>
          <p:cNvGraphicFramePr>
            <a:graphicFrameLocks noGrp="1"/>
          </p:cNvGraphicFramePr>
          <p:nvPr>
            <p:extLst>
              <p:ext uri="{D42A27DB-BD31-4B8C-83A1-F6EECF244321}">
                <p14:modId xmlns:p14="http://schemas.microsoft.com/office/powerpoint/2010/main" val="1512154791"/>
              </p:ext>
            </p:extLst>
          </p:nvPr>
        </p:nvGraphicFramePr>
        <p:xfrm>
          <a:off x="1131651" y="1654890"/>
          <a:ext cx="9928697" cy="4865370"/>
        </p:xfrm>
        <a:graphic>
          <a:graphicData uri="http://schemas.openxmlformats.org/drawingml/2006/table">
            <a:tbl>
              <a:tblPr>
                <a:tableStyleId>{5C22544A-7EE6-4342-B048-85BDC9FD1C3A}</a:tableStyleId>
              </a:tblPr>
              <a:tblGrid>
                <a:gridCol w="3739060">
                  <a:extLst>
                    <a:ext uri="{9D8B030D-6E8A-4147-A177-3AD203B41FA5}">
                      <a16:colId xmlns:a16="http://schemas.microsoft.com/office/drawing/2014/main" val="3867316736"/>
                    </a:ext>
                  </a:extLst>
                </a:gridCol>
                <a:gridCol w="6189637">
                  <a:extLst>
                    <a:ext uri="{9D8B030D-6E8A-4147-A177-3AD203B41FA5}">
                      <a16:colId xmlns:a16="http://schemas.microsoft.com/office/drawing/2014/main" val="3827724103"/>
                    </a:ext>
                  </a:extLst>
                </a:gridCol>
              </a:tblGrid>
              <a:tr h="190500">
                <a:tc>
                  <a:txBody>
                    <a:bodyPr/>
                    <a:lstStyle/>
                    <a:p>
                      <a:pPr algn="ctr" fontAlgn="ctr"/>
                      <a:r>
                        <a:rPr lang="fr-FR" sz="2800" b="1" u="none" strike="noStrike" dirty="0">
                          <a:solidFill>
                            <a:schemeClr val="bg1"/>
                          </a:solidFill>
                          <a:effectLst/>
                        </a:rPr>
                        <a:t>Où</a:t>
                      </a:r>
                      <a:endParaRPr lang="fr-FR" sz="2800" b="1" i="0" u="none" strike="noStrike" dirty="0">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tc>
                  <a:txBody>
                    <a:bodyPr/>
                    <a:lstStyle/>
                    <a:p>
                      <a:pPr algn="ctr" fontAlgn="ctr"/>
                      <a:r>
                        <a:rPr lang="fr-FR" sz="2800" b="1" u="none" strike="noStrike" dirty="0">
                          <a:solidFill>
                            <a:schemeClr val="bg1"/>
                          </a:solidFill>
                          <a:effectLst/>
                        </a:rPr>
                        <a:t>Compétences</a:t>
                      </a:r>
                      <a:endParaRPr lang="fr-FR" sz="2800" b="1" i="0" u="none" strike="noStrike" dirty="0">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extLst>
                  <a:ext uri="{0D108BD9-81ED-4DB2-BD59-A6C34878D82A}">
                    <a16:rowId xmlns:a16="http://schemas.microsoft.com/office/drawing/2014/main" val="1158195292"/>
                  </a:ext>
                </a:extLst>
              </a:tr>
              <a:tr h="190500">
                <a:tc rowSpan="4">
                  <a:txBody>
                    <a:bodyPr/>
                    <a:lstStyle/>
                    <a:p>
                      <a:pPr algn="l" fontAlgn="ctr"/>
                      <a:r>
                        <a:rPr lang="fr-FR" sz="2400" u="none" strike="noStrike" dirty="0">
                          <a:effectLst/>
                        </a:rPr>
                        <a:t>Dix ans de danse classique</a:t>
                      </a:r>
                      <a:endParaRPr lang="fr-FR" sz="24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l" fontAlgn="b"/>
                      <a:r>
                        <a:rPr lang="fr-FR" sz="2400" u="none" strike="noStrike">
                          <a:effectLst/>
                        </a:rPr>
                        <a:t>Persévérance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536574639"/>
                  </a:ext>
                </a:extLst>
              </a:tr>
              <a:tr h="190500">
                <a:tc vMerge="1">
                  <a:txBody>
                    <a:bodyPr/>
                    <a:lstStyle/>
                    <a:p>
                      <a:endParaRPr lang="fr-FR"/>
                    </a:p>
                  </a:txBody>
                  <a:tcPr/>
                </a:tc>
                <a:tc>
                  <a:txBody>
                    <a:bodyPr/>
                    <a:lstStyle/>
                    <a:p>
                      <a:pPr algn="l" fontAlgn="b"/>
                      <a:r>
                        <a:rPr lang="fr-FR" sz="2400" u="none" strike="noStrike">
                          <a:effectLst/>
                        </a:rPr>
                        <a:t>Travail en équipe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848889859"/>
                  </a:ext>
                </a:extLst>
              </a:tr>
              <a:tr h="190500">
                <a:tc vMerge="1">
                  <a:txBody>
                    <a:bodyPr/>
                    <a:lstStyle/>
                    <a:p>
                      <a:endParaRPr lang="fr-FR"/>
                    </a:p>
                  </a:txBody>
                  <a:tcPr/>
                </a:tc>
                <a:tc>
                  <a:txBody>
                    <a:bodyPr/>
                    <a:lstStyle/>
                    <a:p>
                      <a:pPr algn="l" fontAlgn="b"/>
                      <a:r>
                        <a:rPr lang="fr-FR" sz="2400" u="none" strike="noStrike">
                          <a:effectLst/>
                        </a:rPr>
                        <a:t>Activité physique et sportive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642118754"/>
                  </a:ext>
                </a:extLst>
              </a:tr>
              <a:tr h="190500">
                <a:tc vMerge="1">
                  <a:txBody>
                    <a:bodyPr/>
                    <a:lstStyle/>
                    <a:p>
                      <a:endParaRPr lang="fr-FR"/>
                    </a:p>
                  </a:txBody>
                  <a:tcPr/>
                </a:tc>
                <a:tc>
                  <a:txBody>
                    <a:bodyPr/>
                    <a:lstStyle/>
                    <a:p>
                      <a:pPr algn="l" fontAlgn="b"/>
                      <a:r>
                        <a:rPr lang="fr-FR" sz="2400" u="none" strike="noStrike">
                          <a:effectLst/>
                        </a:rPr>
                        <a:t>Respecter des règles</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986045342"/>
                  </a:ext>
                </a:extLst>
              </a:tr>
              <a:tr h="190500">
                <a:tc rowSpan="5">
                  <a:txBody>
                    <a:bodyPr/>
                    <a:lstStyle/>
                    <a:p>
                      <a:pPr algn="l" fontAlgn="ctr"/>
                      <a:r>
                        <a:rPr lang="fr-FR" sz="2400" u="none" strike="noStrike" dirty="0">
                          <a:solidFill>
                            <a:schemeClr val="bg1"/>
                          </a:solidFill>
                          <a:effectLst/>
                        </a:rPr>
                        <a:t>Plusieurs stages de plongée sous-marine</a:t>
                      </a:r>
                      <a:endParaRPr lang="fr-FR" sz="2400" b="1" i="0" u="none" strike="noStrike" dirty="0">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tc>
                  <a:txBody>
                    <a:bodyPr/>
                    <a:lstStyle/>
                    <a:p>
                      <a:pPr algn="l" fontAlgn="b"/>
                      <a:r>
                        <a:rPr lang="fr-FR" sz="2400" u="none" strike="noStrike" dirty="0">
                          <a:solidFill>
                            <a:schemeClr val="bg1"/>
                          </a:solidFill>
                          <a:effectLst/>
                        </a:rPr>
                        <a:t>Respecter des règles</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3132488393"/>
                  </a:ext>
                </a:extLst>
              </a:tr>
              <a:tr h="190500">
                <a:tc vMerge="1">
                  <a:txBody>
                    <a:bodyPr/>
                    <a:lstStyle/>
                    <a:p>
                      <a:endParaRPr lang="fr-FR"/>
                    </a:p>
                  </a:txBody>
                  <a:tcPr/>
                </a:tc>
                <a:tc>
                  <a:txBody>
                    <a:bodyPr/>
                    <a:lstStyle/>
                    <a:p>
                      <a:pPr algn="l" fontAlgn="b"/>
                      <a:r>
                        <a:rPr lang="fr-FR" sz="2400" u="none" strike="noStrike" dirty="0">
                          <a:solidFill>
                            <a:schemeClr val="bg1"/>
                          </a:solidFill>
                          <a:effectLst/>
                        </a:rPr>
                        <a:t>Persévérance</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4034665102"/>
                  </a:ext>
                </a:extLst>
              </a:tr>
              <a:tr h="190500">
                <a:tc vMerge="1">
                  <a:txBody>
                    <a:bodyPr/>
                    <a:lstStyle/>
                    <a:p>
                      <a:endParaRPr lang="fr-FR"/>
                    </a:p>
                  </a:txBody>
                  <a:tcPr/>
                </a:tc>
                <a:tc>
                  <a:txBody>
                    <a:bodyPr/>
                    <a:lstStyle/>
                    <a:p>
                      <a:pPr algn="l" fontAlgn="b"/>
                      <a:r>
                        <a:rPr lang="fr-FR" sz="2400" u="none" strike="noStrike" dirty="0">
                          <a:solidFill>
                            <a:schemeClr val="bg1"/>
                          </a:solidFill>
                          <a:effectLst/>
                        </a:rPr>
                        <a:t>Travail en équipe</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2059601821"/>
                  </a:ext>
                </a:extLst>
              </a:tr>
              <a:tr h="190500">
                <a:tc vMerge="1">
                  <a:txBody>
                    <a:bodyPr/>
                    <a:lstStyle/>
                    <a:p>
                      <a:endParaRPr lang="fr-FR"/>
                    </a:p>
                  </a:txBody>
                  <a:tcPr/>
                </a:tc>
                <a:tc>
                  <a:txBody>
                    <a:bodyPr/>
                    <a:lstStyle/>
                    <a:p>
                      <a:pPr algn="l" fontAlgn="b"/>
                      <a:r>
                        <a:rPr lang="fr-FR" sz="2400" u="none" strike="noStrike" dirty="0">
                          <a:solidFill>
                            <a:schemeClr val="bg1"/>
                          </a:solidFill>
                          <a:effectLst/>
                        </a:rPr>
                        <a:t>Activité physique et sportive</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2735927576"/>
                  </a:ext>
                </a:extLst>
              </a:tr>
              <a:tr h="190500">
                <a:tc vMerge="1">
                  <a:txBody>
                    <a:bodyPr/>
                    <a:lstStyle/>
                    <a:p>
                      <a:endParaRPr lang="fr-FR"/>
                    </a:p>
                  </a:txBody>
                  <a:tcPr/>
                </a:tc>
                <a:tc>
                  <a:txBody>
                    <a:bodyPr/>
                    <a:lstStyle/>
                    <a:p>
                      <a:pPr algn="l" fontAlgn="b"/>
                      <a:r>
                        <a:rPr lang="fr-FR" sz="2400" u="none" strike="noStrike" dirty="0">
                          <a:solidFill>
                            <a:schemeClr val="bg1"/>
                          </a:solidFill>
                          <a:effectLst/>
                        </a:rPr>
                        <a:t>Ponctualité</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3795696721"/>
                  </a:ext>
                </a:extLst>
              </a:tr>
              <a:tr h="190500">
                <a:tc rowSpan="3">
                  <a:txBody>
                    <a:bodyPr/>
                    <a:lstStyle/>
                    <a:p>
                      <a:pPr algn="l" fontAlgn="ctr"/>
                      <a:r>
                        <a:rPr lang="fr-FR" sz="2400" u="none" strike="noStrike" dirty="0">
                          <a:effectLst/>
                        </a:rPr>
                        <a:t>Séjours linguistiques</a:t>
                      </a:r>
                      <a:endParaRPr lang="fr-FR" sz="24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l" fontAlgn="b"/>
                      <a:r>
                        <a:rPr lang="fr-FR" sz="2400" u="none" strike="noStrike">
                          <a:effectLst/>
                        </a:rPr>
                        <a:t>Respecter des règles</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30793762"/>
                  </a:ext>
                </a:extLst>
              </a:tr>
              <a:tr h="47147">
                <a:tc vMerge="1">
                  <a:txBody>
                    <a:bodyPr/>
                    <a:lstStyle/>
                    <a:p>
                      <a:endParaRPr lang="fr-FR"/>
                    </a:p>
                  </a:txBody>
                  <a:tcPr/>
                </a:tc>
                <a:tc>
                  <a:txBody>
                    <a:bodyPr/>
                    <a:lstStyle/>
                    <a:p>
                      <a:pPr algn="l" fontAlgn="b"/>
                      <a:r>
                        <a:rPr lang="fr-FR" sz="2400" u="none" strike="noStrike">
                          <a:effectLst/>
                        </a:rPr>
                        <a:t>Apprentissage langues</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3745662283"/>
                  </a:ext>
                </a:extLst>
              </a:tr>
              <a:tr h="190500">
                <a:tc vMerge="1">
                  <a:txBody>
                    <a:bodyPr/>
                    <a:lstStyle/>
                    <a:p>
                      <a:endParaRPr lang="fr-FR"/>
                    </a:p>
                  </a:txBody>
                  <a:tcPr/>
                </a:tc>
                <a:tc>
                  <a:txBody>
                    <a:bodyPr/>
                    <a:lstStyle/>
                    <a:p>
                      <a:pPr algn="l" fontAlgn="b"/>
                      <a:r>
                        <a:rPr lang="fr-FR" sz="2400" u="none" strike="noStrike" dirty="0">
                          <a:effectLst/>
                        </a:rPr>
                        <a:t>S</a:t>
                      </a:r>
                      <a:r>
                        <a:rPr lang="fr-FR" sz="2400" u="none" strike="noStrike" dirty="0">
                          <a:solidFill>
                            <a:srgbClr val="FF0000"/>
                          </a:solidFill>
                          <a:effectLst/>
                        </a:rPr>
                        <a:t>é</a:t>
                      </a:r>
                      <a:r>
                        <a:rPr lang="fr-FR" sz="2400" u="none" strike="noStrike" dirty="0">
                          <a:effectLst/>
                        </a:rPr>
                        <a:t>jour à l'étranger / management interculturel</a:t>
                      </a:r>
                      <a:endParaRPr lang="fr-FR" sz="24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064918241"/>
                  </a:ext>
                </a:extLst>
              </a:tr>
            </a:tbl>
          </a:graphicData>
        </a:graphic>
      </p:graphicFrame>
    </p:spTree>
    <p:extLst>
      <p:ext uri="{BB962C8B-B14F-4D97-AF65-F5344CB8AC3E}">
        <p14:creationId xmlns:p14="http://schemas.microsoft.com/office/powerpoint/2010/main" val="1835471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6E246-73E6-46E0-B0B5-A8CBEA8B17FF}"/>
              </a:ext>
            </a:extLst>
          </p:cNvPr>
          <p:cNvSpPr>
            <a:spLocks noGrp="1"/>
          </p:cNvSpPr>
          <p:nvPr>
            <p:ph type="title"/>
          </p:nvPr>
        </p:nvSpPr>
        <p:spPr/>
        <p:txBody>
          <a:bodyPr>
            <a:normAutofit/>
          </a:bodyPr>
          <a:lstStyle/>
          <a:p>
            <a:r>
              <a:rPr lang="fr-FR" sz="3200" b="1" dirty="0">
                <a:solidFill>
                  <a:schemeClr val="tx2"/>
                </a:solidFill>
              </a:rPr>
              <a:t>Quoi – Où Propre</a:t>
            </a:r>
          </a:p>
        </p:txBody>
      </p:sp>
      <p:sp>
        <p:nvSpPr>
          <p:cNvPr id="4" name="Espace réservé du pied de page 3">
            <a:extLst>
              <a:ext uri="{FF2B5EF4-FFF2-40B4-BE49-F238E27FC236}">
                <a16:creationId xmlns:a16="http://schemas.microsoft.com/office/drawing/2014/main" id="{B689CA18-0611-4DD2-982F-46117A14CC15}"/>
              </a:ext>
            </a:extLst>
          </p:cNvPr>
          <p:cNvSpPr>
            <a:spLocks noGrp="1"/>
          </p:cNvSpPr>
          <p:nvPr>
            <p:ph type="ftr" sz="quarter" idx="11"/>
          </p:nvPr>
        </p:nvSpPr>
        <p:spPr>
          <a:xfrm>
            <a:off x="2667122" y="6520260"/>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499F4E54-8CEC-4815-9E1B-987F9EEA66AC}"/>
              </a:ext>
            </a:extLst>
          </p:cNvPr>
          <p:cNvSpPr>
            <a:spLocks noGrp="1"/>
          </p:cNvSpPr>
          <p:nvPr>
            <p:ph type="sldNum" sz="quarter" idx="12"/>
          </p:nvPr>
        </p:nvSpPr>
        <p:spPr/>
        <p:txBody>
          <a:bodyPr/>
          <a:lstStyle/>
          <a:p>
            <a:fld id="{863341BA-BDE9-4307-9667-2D05C92B332C}" type="slidenum">
              <a:rPr lang="fr-FR" smtClean="0"/>
              <a:pPr/>
              <a:t>7</a:t>
            </a:fld>
            <a:endParaRPr lang="fr-FR"/>
          </a:p>
        </p:txBody>
      </p:sp>
      <p:graphicFrame>
        <p:nvGraphicFramePr>
          <p:cNvPr id="7" name="Tableau 6">
            <a:extLst>
              <a:ext uri="{FF2B5EF4-FFF2-40B4-BE49-F238E27FC236}">
                <a16:creationId xmlns:a16="http://schemas.microsoft.com/office/drawing/2014/main" id="{FC42577B-F065-4CEC-BFCB-77561D5C7FE9}"/>
              </a:ext>
            </a:extLst>
          </p:cNvPr>
          <p:cNvGraphicFramePr>
            <a:graphicFrameLocks noGrp="1"/>
          </p:cNvGraphicFramePr>
          <p:nvPr>
            <p:extLst>
              <p:ext uri="{D42A27DB-BD31-4B8C-83A1-F6EECF244321}">
                <p14:modId xmlns:p14="http://schemas.microsoft.com/office/powerpoint/2010/main" val="3998255774"/>
              </p:ext>
            </p:extLst>
          </p:nvPr>
        </p:nvGraphicFramePr>
        <p:xfrm>
          <a:off x="363764" y="1802473"/>
          <a:ext cx="11047445" cy="4434840"/>
        </p:xfrm>
        <a:graphic>
          <a:graphicData uri="http://schemas.openxmlformats.org/drawingml/2006/table">
            <a:tbl>
              <a:tblPr>
                <a:tableStyleId>{5C22544A-7EE6-4342-B048-85BDC9FD1C3A}</a:tableStyleId>
              </a:tblPr>
              <a:tblGrid>
                <a:gridCol w="5857051">
                  <a:extLst>
                    <a:ext uri="{9D8B030D-6E8A-4147-A177-3AD203B41FA5}">
                      <a16:colId xmlns:a16="http://schemas.microsoft.com/office/drawing/2014/main" val="3876574846"/>
                    </a:ext>
                  </a:extLst>
                </a:gridCol>
                <a:gridCol w="5190394">
                  <a:extLst>
                    <a:ext uri="{9D8B030D-6E8A-4147-A177-3AD203B41FA5}">
                      <a16:colId xmlns:a16="http://schemas.microsoft.com/office/drawing/2014/main" val="4178142339"/>
                    </a:ext>
                  </a:extLst>
                </a:gridCol>
              </a:tblGrid>
              <a:tr h="190500">
                <a:tc>
                  <a:txBody>
                    <a:bodyPr/>
                    <a:lstStyle/>
                    <a:p>
                      <a:pPr algn="ctr" fontAlgn="ctr"/>
                      <a:r>
                        <a:rPr lang="fr-FR" sz="2400" u="none" strike="noStrike" dirty="0">
                          <a:solidFill>
                            <a:schemeClr val="bg1"/>
                          </a:solidFill>
                          <a:effectLst/>
                        </a:rPr>
                        <a:t>Compétences</a:t>
                      </a:r>
                      <a:endParaRPr lang="fr-FR" sz="2400" b="1" i="0" u="none" strike="noStrike" dirty="0">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tc>
                  <a:txBody>
                    <a:bodyPr/>
                    <a:lstStyle/>
                    <a:p>
                      <a:pPr algn="ctr" fontAlgn="ctr"/>
                      <a:r>
                        <a:rPr lang="fr-FR" sz="2400" u="none" strike="noStrike" dirty="0">
                          <a:solidFill>
                            <a:schemeClr val="bg1"/>
                          </a:solidFill>
                          <a:effectLst/>
                        </a:rPr>
                        <a:t>Où</a:t>
                      </a:r>
                      <a:endParaRPr lang="fr-FR" sz="2400" b="1" i="0" u="none" strike="noStrike" dirty="0">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extLst>
                  <a:ext uri="{0D108BD9-81ED-4DB2-BD59-A6C34878D82A}">
                    <a16:rowId xmlns:a16="http://schemas.microsoft.com/office/drawing/2014/main" val="3864698241"/>
                  </a:ext>
                </a:extLst>
              </a:tr>
              <a:tr h="190500">
                <a:tc rowSpan="2">
                  <a:txBody>
                    <a:bodyPr/>
                    <a:lstStyle/>
                    <a:p>
                      <a:pPr algn="l" fontAlgn="ctr"/>
                      <a:r>
                        <a:rPr lang="fr-FR" sz="2400" u="none" strike="noStrike">
                          <a:effectLst/>
                        </a:rPr>
                        <a:t>Activité physique et sportive</a:t>
                      </a:r>
                      <a:endParaRPr lang="fr-FR" sz="2400" b="1" i="0" u="none" strike="noStrike">
                        <a:solidFill>
                          <a:srgbClr val="000000"/>
                        </a:solidFill>
                        <a:effectLst/>
                        <a:latin typeface="Calibri" panose="020F0502020204030204" pitchFamily="34" charset="0"/>
                      </a:endParaRPr>
                    </a:p>
                  </a:txBody>
                  <a:tcPr marL="3810" marR="3810" marT="3810" marB="0" anchor="ctr"/>
                </a:tc>
                <a:tc>
                  <a:txBody>
                    <a:bodyPr/>
                    <a:lstStyle/>
                    <a:p>
                      <a:pPr algn="l" fontAlgn="b"/>
                      <a:r>
                        <a:rPr lang="fr-FR" sz="2400" u="none" strike="noStrike">
                          <a:effectLst/>
                        </a:rPr>
                        <a:t>Dix ans de danse classique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4288256443"/>
                  </a:ext>
                </a:extLst>
              </a:tr>
              <a:tr h="190500">
                <a:tc vMerge="1">
                  <a:txBody>
                    <a:bodyPr/>
                    <a:lstStyle/>
                    <a:p>
                      <a:endParaRPr lang="fr-FR"/>
                    </a:p>
                  </a:txBody>
                  <a:tcPr/>
                </a:tc>
                <a:tc>
                  <a:txBody>
                    <a:bodyPr/>
                    <a:lstStyle/>
                    <a:p>
                      <a:pPr algn="l" fontAlgn="b"/>
                      <a:r>
                        <a:rPr lang="fr-FR" sz="2400" u="none" strike="noStrike">
                          <a:effectLst/>
                        </a:rPr>
                        <a:t>Plusieurs stages de plongée sous-marine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047832994"/>
                  </a:ext>
                </a:extLst>
              </a:tr>
              <a:tr h="190500">
                <a:tc rowSpan="2">
                  <a:txBody>
                    <a:bodyPr/>
                    <a:lstStyle/>
                    <a:p>
                      <a:pPr algn="l" fontAlgn="ctr"/>
                      <a:r>
                        <a:rPr lang="fr-FR" sz="2400" u="none" strike="noStrike">
                          <a:solidFill>
                            <a:schemeClr val="bg1"/>
                          </a:solidFill>
                          <a:effectLst/>
                        </a:rPr>
                        <a:t>Orientation résultats (relever un challenge)</a:t>
                      </a:r>
                      <a:endParaRPr lang="fr-FR" sz="2400" b="1" i="0" u="none" strike="noStrike">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tc>
                  <a:txBody>
                    <a:bodyPr/>
                    <a:lstStyle/>
                    <a:p>
                      <a:pPr algn="l" fontAlgn="b"/>
                      <a:r>
                        <a:rPr lang="fr-FR" sz="2400" u="none" strike="noStrike">
                          <a:solidFill>
                            <a:schemeClr val="bg1"/>
                          </a:solidFill>
                          <a:effectLst/>
                        </a:rPr>
                        <a:t>Stage en Allemagne</a:t>
                      </a:r>
                      <a:endParaRPr lang="fr-FR" sz="2400" b="0" i="0" u="none" strike="noStrike">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2841095925"/>
                  </a:ext>
                </a:extLst>
              </a:tr>
              <a:tr h="179116">
                <a:tc vMerge="1">
                  <a:txBody>
                    <a:bodyPr/>
                    <a:lstStyle/>
                    <a:p>
                      <a:endParaRPr lang="fr-FR"/>
                    </a:p>
                  </a:txBody>
                  <a:tcPr/>
                </a:tc>
                <a:tc>
                  <a:txBody>
                    <a:bodyPr/>
                    <a:lstStyle/>
                    <a:p>
                      <a:pPr algn="l" fontAlgn="b"/>
                      <a:r>
                        <a:rPr lang="fr-FR" sz="2400" u="none" strike="noStrike" dirty="0">
                          <a:solidFill>
                            <a:schemeClr val="bg1"/>
                          </a:solidFill>
                          <a:effectLst/>
                        </a:rPr>
                        <a:t>Maitrise en alternance</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1629692662"/>
                  </a:ext>
                </a:extLst>
              </a:tr>
              <a:tr h="190500">
                <a:tc rowSpan="2">
                  <a:txBody>
                    <a:bodyPr/>
                    <a:lstStyle/>
                    <a:p>
                      <a:pPr algn="l" fontAlgn="ctr"/>
                      <a:r>
                        <a:rPr lang="fr-FR" sz="2400" u="none" strike="noStrike">
                          <a:effectLst/>
                        </a:rPr>
                        <a:t>Organisation (combiner travail et étude)</a:t>
                      </a:r>
                      <a:endParaRPr lang="fr-FR" sz="2400" b="1" i="0" u="none" strike="noStrike">
                        <a:solidFill>
                          <a:srgbClr val="000000"/>
                        </a:solidFill>
                        <a:effectLst/>
                        <a:latin typeface="Calibri" panose="020F0502020204030204" pitchFamily="34" charset="0"/>
                      </a:endParaRPr>
                    </a:p>
                  </a:txBody>
                  <a:tcPr marL="3810" marR="3810" marT="3810" marB="0" anchor="ctr"/>
                </a:tc>
                <a:tc>
                  <a:txBody>
                    <a:bodyPr/>
                    <a:lstStyle/>
                    <a:p>
                      <a:pPr algn="l" fontAlgn="b"/>
                      <a:r>
                        <a:rPr lang="fr-FR" sz="2400" u="none" strike="noStrike">
                          <a:effectLst/>
                        </a:rPr>
                        <a:t>Maitrise en alternance</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1610346507"/>
                  </a:ext>
                </a:extLst>
              </a:tr>
              <a:tr h="190500">
                <a:tc vMerge="1">
                  <a:txBody>
                    <a:bodyPr/>
                    <a:lstStyle/>
                    <a:p>
                      <a:endParaRPr lang="fr-FR"/>
                    </a:p>
                  </a:txBody>
                  <a:tcPr/>
                </a:tc>
                <a:tc>
                  <a:txBody>
                    <a:bodyPr/>
                    <a:lstStyle/>
                    <a:p>
                      <a:pPr algn="l" fontAlgn="b"/>
                      <a:r>
                        <a:rPr lang="fr-FR" sz="2400" u="none" strike="noStrike">
                          <a:effectLst/>
                        </a:rPr>
                        <a:t>Travail le weekend dans un fast-food</a:t>
                      </a:r>
                      <a:endParaRPr lang="fr-FR" sz="2400" b="0" i="0" u="none" strike="noStrike">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129625152"/>
                  </a:ext>
                </a:extLst>
              </a:tr>
              <a:tr h="190500">
                <a:tc rowSpan="2">
                  <a:txBody>
                    <a:bodyPr/>
                    <a:lstStyle/>
                    <a:p>
                      <a:pPr algn="l" fontAlgn="ctr"/>
                      <a:r>
                        <a:rPr lang="fr-FR" sz="2400" u="none" strike="noStrike">
                          <a:solidFill>
                            <a:schemeClr val="bg1"/>
                          </a:solidFill>
                          <a:effectLst/>
                        </a:rPr>
                        <a:t>Gérer les finances</a:t>
                      </a:r>
                      <a:endParaRPr lang="fr-FR" sz="2400" b="1" i="0" u="none" strike="noStrike">
                        <a:solidFill>
                          <a:schemeClr val="bg1"/>
                        </a:solidFill>
                        <a:effectLst/>
                        <a:latin typeface="Calibri" panose="020F0502020204030204" pitchFamily="34" charset="0"/>
                      </a:endParaRPr>
                    </a:p>
                  </a:txBody>
                  <a:tcPr marL="3810" marR="3810" marT="3810" marB="0" anchor="ctr">
                    <a:solidFill>
                      <a:schemeClr val="tx2">
                        <a:lumMod val="60000"/>
                        <a:lumOff val="40000"/>
                      </a:schemeClr>
                    </a:solidFill>
                  </a:tcPr>
                </a:tc>
                <a:tc>
                  <a:txBody>
                    <a:bodyPr/>
                    <a:lstStyle/>
                    <a:p>
                      <a:pPr algn="l" fontAlgn="b"/>
                      <a:r>
                        <a:rPr lang="fr-FR" sz="2400" u="none" strike="noStrike">
                          <a:solidFill>
                            <a:schemeClr val="bg1"/>
                          </a:solidFill>
                          <a:effectLst/>
                        </a:rPr>
                        <a:t>Stage en Allemagne</a:t>
                      </a:r>
                      <a:endParaRPr lang="fr-FR" sz="2400" b="0" i="0" u="none" strike="noStrike">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2336408455"/>
                  </a:ext>
                </a:extLst>
              </a:tr>
              <a:tr h="190500">
                <a:tc vMerge="1">
                  <a:txBody>
                    <a:bodyPr/>
                    <a:lstStyle/>
                    <a:p>
                      <a:endParaRPr lang="fr-FR"/>
                    </a:p>
                  </a:txBody>
                  <a:tcPr/>
                </a:tc>
                <a:tc>
                  <a:txBody>
                    <a:bodyPr/>
                    <a:lstStyle/>
                    <a:p>
                      <a:pPr algn="l" fontAlgn="b"/>
                      <a:r>
                        <a:rPr lang="fr-FR" sz="2400" u="none" strike="noStrike" dirty="0">
                          <a:solidFill>
                            <a:schemeClr val="bg1"/>
                          </a:solidFill>
                          <a:effectLst/>
                        </a:rPr>
                        <a:t>Travail le weekend dans un fast-food</a:t>
                      </a:r>
                      <a:endParaRPr lang="fr-FR" sz="2400" b="0" i="0" u="none" strike="noStrike" dirty="0">
                        <a:solidFill>
                          <a:schemeClr val="bg1"/>
                        </a:solidFill>
                        <a:effectLst/>
                        <a:latin typeface="Calibri" panose="020F0502020204030204" pitchFamily="34" charset="0"/>
                      </a:endParaRPr>
                    </a:p>
                  </a:txBody>
                  <a:tcPr marL="3810" marR="3810" marT="3810" marB="0" anchor="b">
                    <a:solidFill>
                      <a:schemeClr val="tx2">
                        <a:lumMod val="60000"/>
                        <a:lumOff val="40000"/>
                      </a:schemeClr>
                    </a:solidFill>
                  </a:tcPr>
                </a:tc>
                <a:extLst>
                  <a:ext uri="{0D108BD9-81ED-4DB2-BD59-A6C34878D82A}">
                    <a16:rowId xmlns:a16="http://schemas.microsoft.com/office/drawing/2014/main" val="626704339"/>
                  </a:ext>
                </a:extLst>
              </a:tr>
              <a:tr h="190500">
                <a:tc rowSpan="3">
                  <a:txBody>
                    <a:bodyPr/>
                    <a:lstStyle/>
                    <a:p>
                      <a:pPr algn="l" fontAlgn="ctr"/>
                      <a:r>
                        <a:rPr lang="fr-FR" sz="2400" u="none" strike="noStrike">
                          <a:effectLst/>
                        </a:rPr>
                        <a:t>Persévérance</a:t>
                      </a:r>
                      <a:endParaRPr lang="fr-FR" sz="2400" b="1" i="0" u="none" strike="noStrike">
                        <a:solidFill>
                          <a:srgbClr val="000000"/>
                        </a:solidFill>
                        <a:effectLst/>
                        <a:latin typeface="Calibri" panose="020F0502020204030204" pitchFamily="34" charset="0"/>
                      </a:endParaRPr>
                    </a:p>
                  </a:txBody>
                  <a:tcPr marL="3810" marR="3810" marT="3810" marB="0" anchor="ctr"/>
                </a:tc>
                <a:tc>
                  <a:txBody>
                    <a:bodyPr/>
                    <a:lstStyle/>
                    <a:p>
                      <a:pPr algn="l" fontAlgn="b"/>
                      <a:r>
                        <a:rPr lang="fr-FR" sz="2400" u="none" strike="noStrike" dirty="0">
                          <a:effectLst/>
                        </a:rPr>
                        <a:t>Maitrise en alternance</a:t>
                      </a:r>
                      <a:endParaRPr lang="fr-FR" sz="24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558940434"/>
                  </a:ext>
                </a:extLst>
              </a:tr>
              <a:tr h="190500">
                <a:tc vMerge="1">
                  <a:txBody>
                    <a:bodyPr/>
                    <a:lstStyle/>
                    <a:p>
                      <a:endParaRPr lang="fr-FR"/>
                    </a:p>
                  </a:txBody>
                  <a:tcPr/>
                </a:tc>
                <a:tc>
                  <a:txBody>
                    <a:bodyPr/>
                    <a:lstStyle/>
                    <a:p>
                      <a:pPr algn="l" fontAlgn="b"/>
                      <a:r>
                        <a:rPr lang="fr-FR" sz="2400" u="none" strike="noStrike" dirty="0">
                          <a:effectLst/>
                        </a:rPr>
                        <a:t>Dix ans de danse classique</a:t>
                      </a:r>
                      <a:endParaRPr lang="fr-FR" sz="24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02171286"/>
                  </a:ext>
                </a:extLst>
              </a:tr>
              <a:tr h="0">
                <a:tc vMerge="1">
                  <a:txBody>
                    <a:bodyPr/>
                    <a:lstStyle/>
                    <a:p>
                      <a:endParaRPr lang="fr-FR"/>
                    </a:p>
                  </a:txBody>
                  <a:tcPr/>
                </a:tc>
                <a:tc>
                  <a:txBody>
                    <a:bodyPr/>
                    <a:lstStyle/>
                    <a:p>
                      <a:pPr algn="l" fontAlgn="b"/>
                      <a:r>
                        <a:rPr lang="fr-FR" sz="2400" u="none" strike="noStrike" dirty="0">
                          <a:effectLst/>
                        </a:rPr>
                        <a:t>Plusieurs stages de plongée sous-marine</a:t>
                      </a:r>
                      <a:endParaRPr lang="fr-FR" sz="2400" b="0" i="0" u="none" strike="noStrike" dirty="0">
                        <a:solidFill>
                          <a:srgbClr val="000000"/>
                        </a:solidFill>
                        <a:effectLst/>
                        <a:latin typeface="Calibri" panose="020F0502020204030204" pitchFamily="34" charset="0"/>
                      </a:endParaRPr>
                    </a:p>
                  </a:txBody>
                  <a:tcPr marL="3810" marR="3810" marT="3810" marB="0" anchor="b"/>
                </a:tc>
                <a:extLst>
                  <a:ext uri="{0D108BD9-81ED-4DB2-BD59-A6C34878D82A}">
                    <a16:rowId xmlns:a16="http://schemas.microsoft.com/office/drawing/2014/main" val="2527292878"/>
                  </a:ext>
                </a:extLst>
              </a:tr>
            </a:tbl>
          </a:graphicData>
        </a:graphic>
      </p:graphicFrame>
    </p:spTree>
    <p:extLst>
      <p:ext uri="{BB962C8B-B14F-4D97-AF65-F5344CB8AC3E}">
        <p14:creationId xmlns:p14="http://schemas.microsoft.com/office/powerpoint/2010/main" val="427200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L’utilité du tableau des compétences</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6"/>
            <a:ext cx="11567479" cy="2361563"/>
          </a:xfrm>
        </p:spPr>
        <p:txBody>
          <a:bodyPr>
            <a:noAutofit/>
          </a:bodyPr>
          <a:lstStyle/>
          <a:p>
            <a:r>
              <a:rPr lang="fr-FR" sz="2800" dirty="0">
                <a:solidFill>
                  <a:schemeClr val="accent1">
                    <a:lumMod val="75000"/>
                  </a:schemeClr>
                </a:solidFill>
                <a:latin typeface="Verdana" panose="020B0604030504040204" pitchFamily="34" charset="0"/>
                <a:ea typeface="Verdana" panose="020B0604030504040204" pitchFamily="34" charset="0"/>
              </a:rPr>
              <a:t>Pour les entretiens, il faut connaitre les deux tableaux « propres » par cœur. Il faut pouvoir dire immédiatement où vous avez travaillé en équipe, ce que vous avez appris dans votre stage, ou pouvoir donner des exemples de persévérance.</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8</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249383" y="4151507"/>
            <a:ext cx="11567479" cy="19131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Le tableau Compétence – Où va vous aider pour répondre à des annonces. Il va vous donner des exemples pour des compétences requises  et souhaitées dans une annonce.</a:t>
            </a:r>
          </a:p>
        </p:txBody>
      </p:sp>
    </p:spTree>
    <p:extLst>
      <p:ext uri="{BB962C8B-B14F-4D97-AF65-F5344CB8AC3E}">
        <p14:creationId xmlns:p14="http://schemas.microsoft.com/office/powerpoint/2010/main" val="19434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Analyser l’annonce</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39349" y="1679697"/>
            <a:ext cx="11567479" cy="3458894"/>
          </a:xfrm>
        </p:spPr>
        <p:txBody>
          <a:bodyPr>
            <a:noAutofit/>
          </a:bodyPr>
          <a:lstStyle/>
          <a:p>
            <a:r>
              <a:rPr lang="fr-FR" sz="2800" dirty="0">
                <a:solidFill>
                  <a:schemeClr val="accent1">
                    <a:lumMod val="75000"/>
                  </a:schemeClr>
                </a:solidFill>
                <a:latin typeface="Verdana" panose="020B0604030504040204" pitchFamily="34" charset="0"/>
                <a:ea typeface="Verdana" panose="020B0604030504040204" pitchFamily="34" charset="0"/>
              </a:rPr>
              <a:t>Dans une feuille Excel, écrivez tous les mots clés de l’annonce. Les mots clés sont les compétences requises  et souhaitées, les diplômes, les spécialités (ex. software, hardware, expériences, langages </a:t>
            </a:r>
            <a:r>
              <a:rPr lang="fr-FR" sz="2800" dirty="0" err="1">
                <a:solidFill>
                  <a:schemeClr val="accent1">
                    <a:lumMod val="75000"/>
                  </a:schemeClr>
                </a:solidFill>
                <a:latin typeface="Verdana" panose="020B0604030504040204" pitchFamily="34" charset="0"/>
                <a:ea typeface="Verdana" panose="020B0604030504040204" pitchFamily="34" charset="0"/>
              </a:rPr>
              <a:t>etc</a:t>
            </a:r>
            <a:r>
              <a:rPr lang="fr-FR" sz="2800" dirty="0">
                <a:solidFill>
                  <a:schemeClr val="accent1">
                    <a:lumMod val="75000"/>
                  </a:schemeClr>
                </a:solidFill>
                <a:latin typeface="Verdana" panose="020B0604030504040204" pitchFamily="34" charset="0"/>
                <a:ea typeface="Verdana" panose="020B0604030504040204" pitchFamily="34" charset="0"/>
              </a:rPr>
              <a:t>). Les mots qui décrivent l’entreprise ou ce qu’elle produit sont importants aussi. Il est possible que vous trouviez 40 mots clés ou même plus. Pour cela, vous pouvez utiliser notre support « Analyse d’une offre d’emploi ».</a:t>
            </a:r>
          </a:p>
          <a:p>
            <a:endParaRPr lang="fr-FR" sz="2800" dirty="0">
              <a:solidFill>
                <a:schemeClr val="accent1">
                  <a:lumMod val="75000"/>
                </a:schemeClr>
              </a:solidFill>
              <a:latin typeface="Verdana" panose="020B0604030504040204" pitchFamily="34" charset="0"/>
              <a:ea typeface="Verdana" panose="020B0604030504040204"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9</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239349" y="5219600"/>
            <a:ext cx="11567479" cy="11336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Si dans l’annonce on fait une différence entre indispensable ou souhaité, vous le faites aussi.</a:t>
            </a:r>
          </a:p>
        </p:txBody>
      </p:sp>
    </p:spTree>
    <p:extLst>
      <p:ext uri="{BB962C8B-B14F-4D97-AF65-F5344CB8AC3E}">
        <p14:creationId xmlns:p14="http://schemas.microsoft.com/office/powerpoint/2010/main" val="158065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Analyser l’annonce</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2263248"/>
          </a:xfrm>
        </p:spPr>
        <p:txBody>
          <a:bodyPr>
            <a:normAutofit/>
          </a:bodyPr>
          <a:lstStyle/>
          <a:p>
            <a:r>
              <a:rPr lang="fr-FR" sz="2800" dirty="0">
                <a:solidFill>
                  <a:schemeClr val="accent1">
                    <a:lumMod val="75000"/>
                  </a:schemeClr>
                </a:solidFill>
                <a:latin typeface="Verdana" panose="020B0604030504040204" pitchFamily="34" charset="0"/>
                <a:ea typeface="Verdana" panose="020B0604030504040204" pitchFamily="34" charset="0"/>
              </a:rPr>
              <a:t>Vous regroupez les mots clés dans trois catégories:</a:t>
            </a:r>
          </a:p>
          <a:p>
            <a:pPr lvl="1"/>
            <a:r>
              <a:rPr lang="fr-FR" dirty="0">
                <a:solidFill>
                  <a:schemeClr val="accent1">
                    <a:lumMod val="75000"/>
                  </a:schemeClr>
                </a:solidFill>
                <a:latin typeface="Verdana" panose="020B0604030504040204" pitchFamily="34" charset="0"/>
                <a:ea typeface="Verdana" panose="020B0604030504040204" pitchFamily="34" charset="0"/>
              </a:rPr>
              <a:t>L’entreprise (c’est Vous).</a:t>
            </a:r>
          </a:p>
          <a:p>
            <a:pPr lvl="1"/>
            <a:r>
              <a:rPr lang="fr-FR" dirty="0">
                <a:solidFill>
                  <a:schemeClr val="accent1">
                    <a:lumMod val="75000"/>
                  </a:schemeClr>
                </a:solidFill>
                <a:latin typeface="Verdana" panose="020B0604030504040204" pitchFamily="34" charset="0"/>
                <a:ea typeface="Verdana" panose="020B0604030504040204" pitchFamily="34" charset="0"/>
              </a:rPr>
              <a:t>Le profil recherché (c’est Moi).</a:t>
            </a:r>
          </a:p>
          <a:p>
            <a:pPr lvl="1"/>
            <a:r>
              <a:rPr lang="fr-FR" dirty="0">
                <a:solidFill>
                  <a:schemeClr val="accent1">
                    <a:lumMod val="75000"/>
                  </a:schemeClr>
                </a:solidFill>
                <a:latin typeface="Verdana" panose="020B0604030504040204" pitchFamily="34" charset="0"/>
                <a:ea typeface="Verdana" panose="020B0604030504040204" pitchFamily="34" charset="0"/>
              </a:rPr>
              <a:t>Le poste (c’est Nous).</a:t>
            </a:r>
          </a:p>
          <a:p>
            <a:endParaRPr lang="fr-FR" sz="2800" dirty="0">
              <a:solidFill>
                <a:schemeClr val="accent1">
                  <a:lumMod val="75000"/>
                </a:schemeClr>
              </a:solidFill>
              <a:latin typeface="Verdana" panose="020B0604030504040204" pitchFamily="34" charset="0"/>
              <a:ea typeface="Verdana" panose="020B0604030504040204"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a:xfrm>
            <a:off x="2803309" y="6492875"/>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10</a:t>
            </a:fld>
            <a:endParaRPr lang="fr-FR" dirty="0"/>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249383" y="4218385"/>
            <a:ext cx="11567479" cy="17029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Il est possible que vous soyez obligé de devoir faire de la recherche supplémentaire sur des mots clés qui concernent l’entreprise.</a:t>
            </a:r>
          </a:p>
        </p:txBody>
      </p:sp>
    </p:spTree>
    <p:extLst>
      <p:ext uri="{BB962C8B-B14F-4D97-AF65-F5344CB8AC3E}">
        <p14:creationId xmlns:p14="http://schemas.microsoft.com/office/powerpoint/2010/main" val="410332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Analyser l’annonce</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39349" y="1661447"/>
            <a:ext cx="11567479" cy="4693054"/>
          </a:xfrm>
        </p:spPr>
        <p:txBody>
          <a:bodyPr>
            <a:normAutofit fontScale="55000" lnSpcReduction="20000"/>
          </a:bodyPr>
          <a:lstStyle/>
          <a:p>
            <a:r>
              <a:rPr lang="fr-FR" dirty="0"/>
              <a:t>Responsable de Zone &amp; Chargé d’Offre Produit (H/F)</a:t>
            </a:r>
          </a:p>
          <a:p>
            <a:r>
              <a:rPr lang="fr-FR" dirty="0" err="1"/>
              <a:t>Company</a:t>
            </a:r>
            <a:r>
              <a:rPr lang="fr-FR" dirty="0"/>
              <a:t> Name </a:t>
            </a:r>
            <a:r>
              <a:rPr lang="fr-FR" dirty="0">
                <a:hlinkClick r:id="rId2"/>
              </a:rPr>
              <a:t>Hermès </a:t>
            </a:r>
            <a:r>
              <a:rPr lang="fr-FR" dirty="0" err="1"/>
              <a:t>Company</a:t>
            </a:r>
            <a:r>
              <a:rPr lang="fr-FR" dirty="0"/>
              <a:t> Location Pantin, FR </a:t>
            </a:r>
          </a:p>
          <a:p>
            <a:r>
              <a:rPr lang="fr-FR" dirty="0"/>
              <a:t>Intégré(e) au sein d’une équipe de 5 Responsables de Zone.</a:t>
            </a:r>
          </a:p>
          <a:p>
            <a:r>
              <a:rPr lang="fr-FR" dirty="0"/>
              <a:t>Vous travaillez en étroite collaboration avec les équipes Collection, </a:t>
            </a:r>
            <a:r>
              <a:rPr lang="fr-FR" dirty="0" err="1"/>
              <a:t>Supply</a:t>
            </a:r>
            <a:r>
              <a:rPr lang="fr-FR" dirty="0"/>
              <a:t> Chain, Formation, Communication et Expérience client.</a:t>
            </a:r>
          </a:p>
          <a:p>
            <a:r>
              <a:rPr lang="fr-FR" dirty="0"/>
              <a:t>Vous travaillerez notamment sur :</a:t>
            </a:r>
          </a:p>
          <a:p>
            <a:r>
              <a:rPr lang="fr-FR" dirty="0"/>
              <a:t>• Le discours commercial</a:t>
            </a:r>
          </a:p>
          <a:p>
            <a:r>
              <a:rPr lang="fr-FR" dirty="0"/>
              <a:t>• Le suivi de production jusqu’à la mise en marché</a:t>
            </a:r>
          </a:p>
          <a:p>
            <a:r>
              <a:rPr lang="fr-FR" dirty="0"/>
              <a:t>• D’optimiser, stimuler et suivre l’activité </a:t>
            </a:r>
            <a:r>
              <a:rPr lang="fr-FR" dirty="0" err="1"/>
              <a:t>Retail</a:t>
            </a:r>
            <a:endParaRPr lang="fr-FR" dirty="0"/>
          </a:p>
          <a:p>
            <a:r>
              <a:rPr lang="fr-FR" dirty="0"/>
              <a:t>• D’accompagner les achats showroom</a:t>
            </a:r>
          </a:p>
          <a:p>
            <a:r>
              <a:rPr lang="fr-FR" dirty="0"/>
              <a:t>• Soutenir les moments clés de votre zone au travers d’une offre produit adéquate </a:t>
            </a:r>
          </a:p>
          <a:p>
            <a:r>
              <a:rPr lang="fr-FR" dirty="0"/>
              <a:t>- De formation supérieure, type Ecole de Commerce, vous avez déjà acquis une première expérience dans le </a:t>
            </a:r>
            <a:r>
              <a:rPr lang="fr-FR" dirty="0" err="1"/>
              <a:t>retail</a:t>
            </a:r>
            <a:r>
              <a:rPr lang="fr-FR" dirty="0"/>
              <a:t>, la gestion commerciale ou le marketing.</a:t>
            </a:r>
          </a:p>
          <a:p>
            <a:r>
              <a:rPr lang="fr-FR" dirty="0"/>
              <a:t>- Dynamique et enthousiaste vous êtes reconnu(e) pour être force de proposition</a:t>
            </a:r>
          </a:p>
          <a:p>
            <a:r>
              <a:rPr lang="fr-FR" dirty="0"/>
              <a:t>- Vous avez une sensibilité produit et un goût pour le </a:t>
            </a:r>
            <a:r>
              <a:rPr lang="fr-FR" dirty="0" err="1"/>
              <a:t>retail</a:t>
            </a:r>
            <a:r>
              <a:rPr lang="fr-FR" dirty="0"/>
              <a:t>.</a:t>
            </a:r>
          </a:p>
          <a:p>
            <a:r>
              <a:rPr lang="fr-FR" dirty="0"/>
              <a:t>- Maîtrise d’Excel indispensable.</a:t>
            </a:r>
          </a:p>
          <a:p>
            <a:r>
              <a:rPr lang="fr-FR" dirty="0"/>
              <a:t>- Un niveau d'anglais courant est requis.</a:t>
            </a:r>
          </a:p>
          <a:p>
            <a:endParaRPr lang="fr-FR" sz="2800" dirty="0">
              <a:solidFill>
                <a:schemeClr val="tx2">
                  <a:lumMod val="75000"/>
                </a:schemeClr>
              </a:solidFill>
              <a:latin typeface="Verdana" panose="020B0604030504040204" pitchFamily="34" charset="0"/>
              <a:ea typeface="Verdana" panose="020B0604030504040204"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a:xfrm>
            <a:off x="2803309" y="6492875"/>
            <a:ext cx="7367326" cy="365125"/>
          </a:xfrm>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11</a:t>
            </a:fld>
            <a:endParaRPr lang="fr-FR" dirty="0"/>
          </a:p>
        </p:txBody>
      </p:sp>
      <p:sp>
        <p:nvSpPr>
          <p:cNvPr id="6" name="Rectangle 5">
            <a:extLst>
              <a:ext uri="{FF2B5EF4-FFF2-40B4-BE49-F238E27FC236}">
                <a16:creationId xmlns:a16="http://schemas.microsoft.com/office/drawing/2014/main" id="{39913738-0717-4E2C-8191-728D7CAB0F91}"/>
              </a:ext>
            </a:extLst>
          </p:cNvPr>
          <p:cNvSpPr/>
          <p:nvPr/>
        </p:nvSpPr>
        <p:spPr>
          <a:xfrm>
            <a:off x="678788" y="1688555"/>
            <a:ext cx="1946606"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1682B96-D66F-404F-A66A-A1ED66D921C2}"/>
              </a:ext>
            </a:extLst>
          </p:cNvPr>
          <p:cNvSpPr/>
          <p:nvPr/>
        </p:nvSpPr>
        <p:spPr>
          <a:xfrm>
            <a:off x="2861006" y="1661447"/>
            <a:ext cx="2698322"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9" name="Rectangle 8">
            <a:extLst>
              <a:ext uri="{FF2B5EF4-FFF2-40B4-BE49-F238E27FC236}">
                <a16:creationId xmlns:a16="http://schemas.microsoft.com/office/drawing/2014/main" id="{0EE56D10-66DA-4C52-A1C6-5CA09EFACC04}"/>
              </a:ext>
            </a:extLst>
          </p:cNvPr>
          <p:cNvSpPr/>
          <p:nvPr/>
        </p:nvSpPr>
        <p:spPr>
          <a:xfrm>
            <a:off x="2176609" y="1974655"/>
            <a:ext cx="1688554"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0" name="Rectangle 9">
            <a:extLst>
              <a:ext uri="{FF2B5EF4-FFF2-40B4-BE49-F238E27FC236}">
                <a16:creationId xmlns:a16="http://schemas.microsoft.com/office/drawing/2014/main" id="{6629C38C-A28D-47AA-927A-4ED704760EEF}"/>
              </a:ext>
            </a:extLst>
          </p:cNvPr>
          <p:cNvSpPr/>
          <p:nvPr/>
        </p:nvSpPr>
        <p:spPr>
          <a:xfrm>
            <a:off x="3904432" y="1974655"/>
            <a:ext cx="1868069" cy="2187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1" name="Rectangle 10">
            <a:extLst>
              <a:ext uri="{FF2B5EF4-FFF2-40B4-BE49-F238E27FC236}">
                <a16:creationId xmlns:a16="http://schemas.microsoft.com/office/drawing/2014/main" id="{4B51C77A-D124-4C1F-B1D5-3202BBC01F41}"/>
              </a:ext>
            </a:extLst>
          </p:cNvPr>
          <p:cNvSpPr/>
          <p:nvPr/>
        </p:nvSpPr>
        <p:spPr>
          <a:xfrm>
            <a:off x="1621237" y="2237375"/>
            <a:ext cx="1946606"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2" name="Rectangle 11">
            <a:extLst>
              <a:ext uri="{FF2B5EF4-FFF2-40B4-BE49-F238E27FC236}">
                <a16:creationId xmlns:a16="http://schemas.microsoft.com/office/drawing/2014/main" id="{57E91FF5-B46B-457E-8672-5C9A170BE743}"/>
              </a:ext>
            </a:extLst>
          </p:cNvPr>
          <p:cNvSpPr/>
          <p:nvPr/>
        </p:nvSpPr>
        <p:spPr>
          <a:xfrm>
            <a:off x="5802423" y="2472987"/>
            <a:ext cx="979844"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3" name="Rectangle 12">
            <a:extLst>
              <a:ext uri="{FF2B5EF4-FFF2-40B4-BE49-F238E27FC236}">
                <a16:creationId xmlns:a16="http://schemas.microsoft.com/office/drawing/2014/main" id="{D1132089-D360-44A1-9DBB-3EA1AFA89807}"/>
              </a:ext>
            </a:extLst>
          </p:cNvPr>
          <p:cNvSpPr/>
          <p:nvPr/>
        </p:nvSpPr>
        <p:spPr>
          <a:xfrm>
            <a:off x="6872025" y="2472987"/>
            <a:ext cx="1279038"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4" name="Rectangle 13">
            <a:extLst>
              <a:ext uri="{FF2B5EF4-FFF2-40B4-BE49-F238E27FC236}">
                <a16:creationId xmlns:a16="http://schemas.microsoft.com/office/drawing/2014/main" id="{5B6A4679-5223-456D-809E-7BCA4BBD8E26}"/>
              </a:ext>
            </a:extLst>
          </p:cNvPr>
          <p:cNvSpPr/>
          <p:nvPr/>
        </p:nvSpPr>
        <p:spPr>
          <a:xfrm>
            <a:off x="8240821" y="2472987"/>
            <a:ext cx="992936"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5" name="Rectangle 14">
            <a:extLst>
              <a:ext uri="{FF2B5EF4-FFF2-40B4-BE49-F238E27FC236}">
                <a16:creationId xmlns:a16="http://schemas.microsoft.com/office/drawing/2014/main" id="{D95684DD-3EA9-4086-AECE-B31DD6403F94}"/>
              </a:ext>
            </a:extLst>
          </p:cNvPr>
          <p:cNvSpPr/>
          <p:nvPr/>
        </p:nvSpPr>
        <p:spPr>
          <a:xfrm>
            <a:off x="9323515" y="2472987"/>
            <a:ext cx="1441722"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6" name="Rectangle 15">
            <a:extLst>
              <a:ext uri="{FF2B5EF4-FFF2-40B4-BE49-F238E27FC236}">
                <a16:creationId xmlns:a16="http://schemas.microsoft.com/office/drawing/2014/main" id="{149EBC6D-FCE2-4FA5-89AF-14423F95C2EA}"/>
              </a:ext>
            </a:extLst>
          </p:cNvPr>
          <p:cNvSpPr/>
          <p:nvPr/>
        </p:nvSpPr>
        <p:spPr>
          <a:xfrm>
            <a:off x="579646" y="2687102"/>
            <a:ext cx="1787696"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7" name="Rectangle 16">
            <a:extLst>
              <a:ext uri="{FF2B5EF4-FFF2-40B4-BE49-F238E27FC236}">
                <a16:creationId xmlns:a16="http://schemas.microsoft.com/office/drawing/2014/main" id="{D4367BDA-7836-432D-910D-55556FFD27CB}"/>
              </a:ext>
            </a:extLst>
          </p:cNvPr>
          <p:cNvSpPr/>
          <p:nvPr/>
        </p:nvSpPr>
        <p:spPr>
          <a:xfrm>
            <a:off x="925620" y="3263030"/>
            <a:ext cx="2271975"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8" name="Rectangle 17">
            <a:extLst>
              <a:ext uri="{FF2B5EF4-FFF2-40B4-BE49-F238E27FC236}">
                <a16:creationId xmlns:a16="http://schemas.microsoft.com/office/drawing/2014/main" id="{BE712496-CDAB-45B2-AB76-C13535E4BA91}"/>
              </a:ext>
            </a:extLst>
          </p:cNvPr>
          <p:cNvSpPr/>
          <p:nvPr/>
        </p:nvSpPr>
        <p:spPr>
          <a:xfrm>
            <a:off x="858302" y="3566902"/>
            <a:ext cx="2271975"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19" name="Rectangle 18">
            <a:extLst>
              <a:ext uri="{FF2B5EF4-FFF2-40B4-BE49-F238E27FC236}">
                <a16:creationId xmlns:a16="http://schemas.microsoft.com/office/drawing/2014/main" id="{DF5696A7-5683-4986-B48E-CCC616352E1B}"/>
              </a:ext>
            </a:extLst>
          </p:cNvPr>
          <p:cNvSpPr/>
          <p:nvPr/>
        </p:nvSpPr>
        <p:spPr>
          <a:xfrm>
            <a:off x="3749230" y="3498642"/>
            <a:ext cx="1868069"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0" name="Rectangle 19">
            <a:extLst>
              <a:ext uri="{FF2B5EF4-FFF2-40B4-BE49-F238E27FC236}">
                <a16:creationId xmlns:a16="http://schemas.microsoft.com/office/drawing/2014/main" id="{30054275-D68E-4507-9CCB-AAFF90644629}"/>
              </a:ext>
            </a:extLst>
          </p:cNvPr>
          <p:cNvSpPr/>
          <p:nvPr/>
        </p:nvSpPr>
        <p:spPr>
          <a:xfrm>
            <a:off x="925620" y="3820286"/>
            <a:ext cx="1206110" cy="21878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1" name="Rectangle 20">
            <a:extLst>
              <a:ext uri="{FF2B5EF4-FFF2-40B4-BE49-F238E27FC236}">
                <a16:creationId xmlns:a16="http://schemas.microsoft.com/office/drawing/2014/main" id="{F0CD47D8-B4ED-4606-9831-FDEE17850CBE}"/>
              </a:ext>
            </a:extLst>
          </p:cNvPr>
          <p:cNvSpPr/>
          <p:nvPr/>
        </p:nvSpPr>
        <p:spPr>
          <a:xfrm>
            <a:off x="2131730" y="3870774"/>
            <a:ext cx="826513" cy="1682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2" name="Rectangle 21">
            <a:extLst>
              <a:ext uri="{FF2B5EF4-FFF2-40B4-BE49-F238E27FC236}">
                <a16:creationId xmlns:a16="http://schemas.microsoft.com/office/drawing/2014/main" id="{9FC2EC13-5A83-413D-8F9B-28F40C8AFBC9}"/>
              </a:ext>
            </a:extLst>
          </p:cNvPr>
          <p:cNvSpPr/>
          <p:nvPr/>
        </p:nvSpPr>
        <p:spPr>
          <a:xfrm>
            <a:off x="3197595" y="3802514"/>
            <a:ext cx="2053193"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3" name="Rectangle 22">
            <a:extLst>
              <a:ext uri="{FF2B5EF4-FFF2-40B4-BE49-F238E27FC236}">
                <a16:creationId xmlns:a16="http://schemas.microsoft.com/office/drawing/2014/main" id="{1D3F1FF8-5140-455A-B482-F3363F1D143D}"/>
              </a:ext>
            </a:extLst>
          </p:cNvPr>
          <p:cNvSpPr/>
          <p:nvPr/>
        </p:nvSpPr>
        <p:spPr>
          <a:xfrm>
            <a:off x="925620" y="4106386"/>
            <a:ext cx="3584672"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4" name="Rectangle 23">
            <a:extLst>
              <a:ext uri="{FF2B5EF4-FFF2-40B4-BE49-F238E27FC236}">
                <a16:creationId xmlns:a16="http://schemas.microsoft.com/office/drawing/2014/main" id="{128DCEE7-BC96-4E6D-B8AA-03AC309F29C6}"/>
              </a:ext>
            </a:extLst>
          </p:cNvPr>
          <p:cNvSpPr/>
          <p:nvPr/>
        </p:nvSpPr>
        <p:spPr>
          <a:xfrm>
            <a:off x="925620" y="4378442"/>
            <a:ext cx="3893212"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5" name="Rectangle 24">
            <a:extLst>
              <a:ext uri="{FF2B5EF4-FFF2-40B4-BE49-F238E27FC236}">
                <a16:creationId xmlns:a16="http://schemas.microsoft.com/office/drawing/2014/main" id="{8D03BEEF-A69A-42F1-8F64-0DFE20855C02}"/>
              </a:ext>
            </a:extLst>
          </p:cNvPr>
          <p:cNvSpPr/>
          <p:nvPr/>
        </p:nvSpPr>
        <p:spPr>
          <a:xfrm>
            <a:off x="6339092" y="4341998"/>
            <a:ext cx="2243926"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6" name="Rectangle 25">
            <a:extLst>
              <a:ext uri="{FF2B5EF4-FFF2-40B4-BE49-F238E27FC236}">
                <a16:creationId xmlns:a16="http://schemas.microsoft.com/office/drawing/2014/main" id="{738A94A9-56BB-4411-8F73-28D662F755E7}"/>
              </a:ext>
            </a:extLst>
          </p:cNvPr>
          <p:cNvSpPr/>
          <p:nvPr/>
        </p:nvSpPr>
        <p:spPr>
          <a:xfrm>
            <a:off x="3130277" y="4604718"/>
            <a:ext cx="2374826" cy="3038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7" name="Rectangle 26">
            <a:extLst>
              <a:ext uri="{FF2B5EF4-FFF2-40B4-BE49-F238E27FC236}">
                <a16:creationId xmlns:a16="http://schemas.microsoft.com/office/drawing/2014/main" id="{ABD853F7-B2CA-4EE4-810F-0247071A1DB7}"/>
              </a:ext>
            </a:extLst>
          </p:cNvPr>
          <p:cNvSpPr/>
          <p:nvPr/>
        </p:nvSpPr>
        <p:spPr>
          <a:xfrm>
            <a:off x="8027647" y="4655206"/>
            <a:ext cx="1963435"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8" name="Rectangle 27">
            <a:extLst>
              <a:ext uri="{FF2B5EF4-FFF2-40B4-BE49-F238E27FC236}">
                <a16:creationId xmlns:a16="http://schemas.microsoft.com/office/drawing/2014/main" id="{DCA2CB64-8B15-4EDF-87A6-3FFDD3C398E9}"/>
              </a:ext>
            </a:extLst>
          </p:cNvPr>
          <p:cNvSpPr/>
          <p:nvPr/>
        </p:nvSpPr>
        <p:spPr>
          <a:xfrm>
            <a:off x="10703529" y="4655206"/>
            <a:ext cx="560981" cy="2533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9" name="Rectangle 28">
            <a:extLst>
              <a:ext uri="{FF2B5EF4-FFF2-40B4-BE49-F238E27FC236}">
                <a16:creationId xmlns:a16="http://schemas.microsoft.com/office/drawing/2014/main" id="{37D606E9-01FC-44DB-9828-BBCDDFA726F1}"/>
              </a:ext>
            </a:extLst>
          </p:cNvPr>
          <p:cNvSpPr/>
          <p:nvPr/>
        </p:nvSpPr>
        <p:spPr>
          <a:xfrm>
            <a:off x="579646" y="4863710"/>
            <a:ext cx="2008313" cy="2627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0" name="Rectangle 29">
            <a:extLst>
              <a:ext uri="{FF2B5EF4-FFF2-40B4-BE49-F238E27FC236}">
                <a16:creationId xmlns:a16="http://schemas.microsoft.com/office/drawing/2014/main" id="{14ECAEFE-5C9D-44B9-9B49-0296B825266E}"/>
              </a:ext>
            </a:extLst>
          </p:cNvPr>
          <p:cNvSpPr/>
          <p:nvPr/>
        </p:nvSpPr>
        <p:spPr>
          <a:xfrm>
            <a:off x="3130277" y="4917926"/>
            <a:ext cx="1034077" cy="1897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1" name="Rectangle 30">
            <a:extLst>
              <a:ext uri="{FF2B5EF4-FFF2-40B4-BE49-F238E27FC236}">
                <a16:creationId xmlns:a16="http://schemas.microsoft.com/office/drawing/2014/main" id="{74719796-57B6-4E53-831D-B1FC4C257385}"/>
              </a:ext>
            </a:extLst>
          </p:cNvPr>
          <p:cNvSpPr/>
          <p:nvPr/>
        </p:nvSpPr>
        <p:spPr>
          <a:xfrm>
            <a:off x="723666" y="5144202"/>
            <a:ext cx="1105134" cy="2589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2" name="Rectangle 31">
            <a:extLst>
              <a:ext uri="{FF2B5EF4-FFF2-40B4-BE49-F238E27FC236}">
                <a16:creationId xmlns:a16="http://schemas.microsoft.com/office/drawing/2014/main" id="{9A9A912B-9237-4FB1-AC81-69647410CD62}"/>
              </a:ext>
            </a:extLst>
          </p:cNvPr>
          <p:cNvSpPr/>
          <p:nvPr/>
        </p:nvSpPr>
        <p:spPr>
          <a:xfrm>
            <a:off x="2131730" y="5169445"/>
            <a:ext cx="1239769" cy="2253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3" name="Rectangle 32">
            <a:extLst>
              <a:ext uri="{FF2B5EF4-FFF2-40B4-BE49-F238E27FC236}">
                <a16:creationId xmlns:a16="http://schemas.microsoft.com/office/drawing/2014/main" id="{0D08D4B3-90EE-4E3D-923F-9398C65E0341}"/>
              </a:ext>
            </a:extLst>
          </p:cNvPr>
          <p:cNvSpPr/>
          <p:nvPr/>
        </p:nvSpPr>
        <p:spPr>
          <a:xfrm>
            <a:off x="6288604" y="5126430"/>
            <a:ext cx="1952217" cy="2589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4" name="Rectangle 33">
            <a:extLst>
              <a:ext uri="{FF2B5EF4-FFF2-40B4-BE49-F238E27FC236}">
                <a16:creationId xmlns:a16="http://schemas.microsoft.com/office/drawing/2014/main" id="{A91BD2FE-52AF-46A4-A728-F962C6F8C87D}"/>
              </a:ext>
            </a:extLst>
          </p:cNvPr>
          <p:cNvSpPr/>
          <p:nvPr/>
        </p:nvSpPr>
        <p:spPr>
          <a:xfrm>
            <a:off x="2131730" y="5439638"/>
            <a:ext cx="1733433" cy="2356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5" name="Rectangle 34">
            <a:extLst>
              <a:ext uri="{FF2B5EF4-FFF2-40B4-BE49-F238E27FC236}">
                <a16:creationId xmlns:a16="http://schemas.microsoft.com/office/drawing/2014/main" id="{6B59D487-028F-4402-B3FC-E2978A07D408}"/>
              </a:ext>
            </a:extLst>
          </p:cNvPr>
          <p:cNvSpPr/>
          <p:nvPr/>
        </p:nvSpPr>
        <p:spPr>
          <a:xfrm>
            <a:off x="4370047" y="5394761"/>
            <a:ext cx="1868069" cy="31603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6" name="Rectangle 35">
            <a:extLst>
              <a:ext uri="{FF2B5EF4-FFF2-40B4-BE49-F238E27FC236}">
                <a16:creationId xmlns:a16="http://schemas.microsoft.com/office/drawing/2014/main" id="{9B15D9FE-4EF3-45FE-A2B4-051F1BD59552}"/>
              </a:ext>
            </a:extLst>
          </p:cNvPr>
          <p:cNvSpPr/>
          <p:nvPr/>
        </p:nvSpPr>
        <p:spPr>
          <a:xfrm>
            <a:off x="796594" y="5675250"/>
            <a:ext cx="2877835" cy="2758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7" name="Rectangle 36">
            <a:extLst>
              <a:ext uri="{FF2B5EF4-FFF2-40B4-BE49-F238E27FC236}">
                <a16:creationId xmlns:a16="http://schemas.microsoft.com/office/drawing/2014/main" id="{695A71ED-315E-4B6F-BE5B-93BAD74C5B4B}"/>
              </a:ext>
            </a:extLst>
          </p:cNvPr>
          <p:cNvSpPr/>
          <p:nvPr/>
        </p:nvSpPr>
        <p:spPr>
          <a:xfrm>
            <a:off x="796594" y="5946406"/>
            <a:ext cx="3573453" cy="3309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Tree>
    <p:extLst>
      <p:ext uri="{BB962C8B-B14F-4D97-AF65-F5344CB8AC3E}">
        <p14:creationId xmlns:p14="http://schemas.microsoft.com/office/powerpoint/2010/main" val="271683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4"/>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5"/>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26"/>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2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28"/>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9"/>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30"/>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1"/>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32"/>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3"/>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34"/>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3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36"/>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Travailler le tableau</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1562856"/>
          </a:xfrm>
        </p:spPr>
        <p:txBody>
          <a:bodyPr>
            <a:noAutofit/>
          </a:bodyPr>
          <a:lstStyle/>
          <a:p>
            <a:r>
              <a:rPr lang="fr-FR" sz="2800" dirty="0">
                <a:solidFill>
                  <a:schemeClr val="accent1">
                    <a:lumMod val="75000"/>
                  </a:schemeClr>
                </a:solidFill>
                <a:latin typeface="Verdana" panose="020B0604030504040204" pitchFamily="34" charset="0"/>
                <a:ea typeface="Verdana" panose="020B0604030504040204" pitchFamily="34" charset="0"/>
              </a:rPr>
              <a:t>Vous marquez les exemples des endroits où vous avez utilisé ou appris ce qui est exprimé dans les mots clés ou quelles connaissances vous avez du mot clé.</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12</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249382" y="3736978"/>
            <a:ext cx="11567479" cy="11336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9" name="Espace réservé du contenu 2">
            <a:extLst>
              <a:ext uri="{FF2B5EF4-FFF2-40B4-BE49-F238E27FC236}">
                <a16:creationId xmlns:a16="http://schemas.microsoft.com/office/drawing/2014/main" id="{2CD77DCF-765D-4141-9A88-8A829C9A9A3A}"/>
              </a:ext>
            </a:extLst>
          </p:cNvPr>
          <p:cNvSpPr txBox="1">
            <a:spLocks/>
          </p:cNvSpPr>
          <p:nvPr/>
        </p:nvSpPr>
        <p:spPr>
          <a:xfrm>
            <a:off x="249383" y="3367988"/>
            <a:ext cx="11567479" cy="11336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indiquez un pourcentage. Est-ce que votre expérience couvre le mot clé à 0, 50, 75 ou 100%.</a:t>
            </a:r>
          </a:p>
        </p:txBody>
      </p:sp>
      <p:sp>
        <p:nvSpPr>
          <p:cNvPr id="14" name="Rectangle 13">
            <a:extLst>
              <a:ext uri="{FF2B5EF4-FFF2-40B4-BE49-F238E27FC236}">
                <a16:creationId xmlns:a16="http://schemas.microsoft.com/office/drawing/2014/main" id="{8BADA6D9-C79C-4DAF-9CA0-D21FCF7834E6}"/>
              </a:ext>
            </a:extLst>
          </p:cNvPr>
          <p:cNvSpPr/>
          <p:nvPr/>
        </p:nvSpPr>
        <p:spPr>
          <a:xfrm>
            <a:off x="249383" y="4540335"/>
            <a:ext cx="11193293" cy="1815882"/>
          </a:xfrm>
          <a:prstGeom prst="rect">
            <a:avLst/>
          </a:prstGeom>
        </p:spPr>
        <p:txBody>
          <a:bodyPr wrap="square">
            <a:spAutoFit/>
          </a:bodyPr>
          <a:lstStyle/>
          <a:p>
            <a:pPr marL="457200" indent="-457200">
              <a:buFont typeface="Arial" panose="020B0604020202020204" pitchFamily="34" charset="0"/>
              <a:buChar char="•"/>
            </a:pPr>
            <a:r>
              <a:rPr lang="fr-FR" sz="2800" dirty="0">
                <a:solidFill>
                  <a:schemeClr val="accent1">
                    <a:lumMod val="75000"/>
                  </a:schemeClr>
                </a:solidFill>
                <a:latin typeface="Verdana" panose="020B0604030504040204" pitchFamily="34" charset="0"/>
                <a:ea typeface="Verdana" panose="020B0604030504040204" pitchFamily="34" charset="0"/>
              </a:rPr>
              <a:t>Si vous avez une ligne avec un pourcentage à zéro, il faut trouver des arguments positifs comme « J’ai utilisé XXX qui ressemble ». « Avec un peu d’aide je peux maîtriser XXX assez vite ». </a:t>
            </a:r>
            <a:r>
              <a:rPr lang="fr-FR" sz="2800" dirty="0" err="1">
                <a:solidFill>
                  <a:schemeClr val="accent1">
                    <a:lumMod val="75000"/>
                  </a:schemeClr>
                </a:solidFill>
                <a:latin typeface="Verdana" panose="020B0604030504040204" pitchFamily="34" charset="0"/>
                <a:ea typeface="Verdana" panose="020B0604030504040204" pitchFamily="34" charset="0"/>
              </a:rPr>
              <a:t>Etc</a:t>
            </a:r>
            <a:endParaRPr lang="fr-FR" sz="2800" dirty="0">
              <a:solidFill>
                <a:schemeClr val="accent1">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5154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9" grpId="0" build="p"/>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Trier le tableau</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13</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132647" y="1554312"/>
            <a:ext cx="11567479" cy="13738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triez par catégorie (Vous, Moi, Nous ou Entreprise, Profil, Poste) et par pourcentage. Vous séparez indispensable et souhaité.</a:t>
            </a:r>
          </a:p>
        </p:txBody>
      </p:sp>
      <p:sp>
        <p:nvSpPr>
          <p:cNvPr id="9" name="Espace réservé du contenu 2">
            <a:extLst>
              <a:ext uri="{FF2B5EF4-FFF2-40B4-BE49-F238E27FC236}">
                <a16:creationId xmlns:a16="http://schemas.microsoft.com/office/drawing/2014/main" id="{2CD77DCF-765D-4141-9A88-8A829C9A9A3A}"/>
              </a:ext>
            </a:extLst>
          </p:cNvPr>
          <p:cNvSpPr txBox="1">
            <a:spLocks/>
          </p:cNvSpPr>
          <p:nvPr/>
        </p:nvSpPr>
        <p:spPr>
          <a:xfrm>
            <a:off x="132647" y="2928172"/>
            <a:ext cx="11567479" cy="100165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faites des phrases courtes qui combinent le mot clé et votre exemple.</a:t>
            </a:r>
          </a:p>
        </p:txBody>
      </p:sp>
      <p:sp>
        <p:nvSpPr>
          <p:cNvPr id="8" name="Espace réservé du contenu 2">
            <a:extLst>
              <a:ext uri="{FF2B5EF4-FFF2-40B4-BE49-F238E27FC236}">
                <a16:creationId xmlns:a16="http://schemas.microsoft.com/office/drawing/2014/main" id="{0CF6B6A0-3E67-472B-AB2E-524B60D43421}"/>
              </a:ext>
            </a:extLst>
          </p:cNvPr>
          <p:cNvSpPr txBox="1">
            <a:spLocks/>
          </p:cNvSpPr>
          <p:nvPr/>
        </p:nvSpPr>
        <p:spPr>
          <a:xfrm>
            <a:off x="132647" y="3920301"/>
            <a:ext cx="11567479" cy="23170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faites un choix dans les phrases.</a:t>
            </a:r>
          </a:p>
          <a:p>
            <a:pPr lvl="1"/>
            <a:r>
              <a:rPr lang="fr-FR" dirty="0">
                <a:solidFill>
                  <a:schemeClr val="accent1">
                    <a:lumMod val="75000"/>
                  </a:schemeClr>
                </a:solidFill>
                <a:latin typeface="Verdana" panose="020B0604030504040204" pitchFamily="34" charset="0"/>
                <a:ea typeface="Verdana" panose="020B0604030504040204" pitchFamily="34" charset="0"/>
              </a:rPr>
              <a:t>Des phrases avec un grand % dans les indispensables.</a:t>
            </a:r>
          </a:p>
          <a:p>
            <a:pPr lvl="1"/>
            <a:r>
              <a:rPr lang="fr-FR" dirty="0">
                <a:solidFill>
                  <a:schemeClr val="accent1">
                    <a:lumMod val="75000"/>
                  </a:schemeClr>
                </a:solidFill>
                <a:latin typeface="Verdana" panose="020B0604030504040204" pitchFamily="34" charset="0"/>
                <a:ea typeface="Verdana" panose="020B0604030504040204" pitchFamily="34" charset="0"/>
              </a:rPr>
              <a:t>Quelques phrases avec un grand % dans les souhaités.</a:t>
            </a:r>
          </a:p>
          <a:p>
            <a:pPr lvl="1"/>
            <a:r>
              <a:rPr lang="fr-FR" dirty="0">
                <a:solidFill>
                  <a:schemeClr val="accent1">
                    <a:lumMod val="75000"/>
                  </a:schemeClr>
                </a:solidFill>
                <a:latin typeface="Verdana" panose="020B0604030504040204" pitchFamily="34" charset="0"/>
                <a:ea typeface="Verdana" panose="020B0604030504040204" pitchFamily="34" charset="0"/>
              </a:rPr>
              <a:t>Une ou deux phrases avec des % à zéro.</a:t>
            </a:r>
          </a:p>
        </p:txBody>
      </p:sp>
    </p:spTree>
    <p:extLst>
      <p:ext uri="{BB962C8B-B14F-4D97-AF65-F5344CB8AC3E}">
        <p14:creationId xmlns:p14="http://schemas.microsoft.com/office/powerpoint/2010/main" val="41165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Commencer la lettre</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14</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184529" y="1741618"/>
            <a:ext cx="11567479" cy="10328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remplissez les trois quarts d’une page avec vos phrases dans l’ordre Vous, Moi, Nous ou Entreprise, Profil, Poste.</a:t>
            </a:r>
          </a:p>
        </p:txBody>
      </p:sp>
      <p:sp>
        <p:nvSpPr>
          <p:cNvPr id="9" name="Espace réservé du contenu 2">
            <a:extLst>
              <a:ext uri="{FF2B5EF4-FFF2-40B4-BE49-F238E27FC236}">
                <a16:creationId xmlns:a16="http://schemas.microsoft.com/office/drawing/2014/main" id="{2CD77DCF-765D-4141-9A88-8A829C9A9A3A}"/>
              </a:ext>
            </a:extLst>
          </p:cNvPr>
          <p:cNvSpPr txBox="1">
            <a:spLocks/>
          </p:cNvSpPr>
          <p:nvPr/>
        </p:nvSpPr>
        <p:spPr>
          <a:xfrm>
            <a:off x="184529" y="2874832"/>
            <a:ext cx="11567479" cy="15390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Si vous avez trop de phrases, il faut mentionner que vous avez d’autres exemples que vous pouvez exposer dans un entretien. Il ne faut pas trop rallonger la lettre.</a:t>
            </a:r>
          </a:p>
        </p:txBody>
      </p:sp>
      <p:sp>
        <p:nvSpPr>
          <p:cNvPr id="8" name="Espace réservé du contenu 2">
            <a:extLst>
              <a:ext uri="{FF2B5EF4-FFF2-40B4-BE49-F238E27FC236}">
                <a16:creationId xmlns:a16="http://schemas.microsoft.com/office/drawing/2014/main" id="{0CF6B6A0-3E67-472B-AB2E-524B60D43421}"/>
              </a:ext>
            </a:extLst>
          </p:cNvPr>
          <p:cNvSpPr txBox="1">
            <a:spLocks/>
          </p:cNvSpPr>
          <p:nvPr/>
        </p:nvSpPr>
        <p:spPr>
          <a:xfrm>
            <a:off x="184529" y="4430434"/>
            <a:ext cx="11567479" cy="7508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Il faut réécrire l’ensemble pour que la lecture soit agréable.</a:t>
            </a:r>
          </a:p>
        </p:txBody>
      </p:sp>
      <p:sp>
        <p:nvSpPr>
          <p:cNvPr id="10" name="Espace réservé du contenu 2">
            <a:extLst>
              <a:ext uri="{FF2B5EF4-FFF2-40B4-BE49-F238E27FC236}">
                <a16:creationId xmlns:a16="http://schemas.microsoft.com/office/drawing/2014/main" id="{5237981D-91D5-4F39-8AF3-85B66786CD74}"/>
              </a:ext>
            </a:extLst>
          </p:cNvPr>
          <p:cNvSpPr txBox="1">
            <a:spLocks/>
          </p:cNvSpPr>
          <p:nvPr/>
        </p:nvSpPr>
        <p:spPr>
          <a:xfrm>
            <a:off x="184529" y="5185628"/>
            <a:ext cx="11567479" cy="1189232"/>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3000" dirty="0">
                <a:solidFill>
                  <a:schemeClr val="accent1">
                    <a:lumMod val="75000"/>
                  </a:schemeClr>
                </a:solidFill>
                <a:latin typeface="Verdana" panose="020B0604030504040204" pitchFamily="34" charset="0"/>
                <a:ea typeface="Verdana" panose="020B0604030504040204" pitchFamily="34" charset="0"/>
              </a:rPr>
              <a:t>Ajouter en haut une ligne avec « Réf :….. » (= Référence). Votre nom, leur nom. N’oubliez pas de signer.</a:t>
            </a:r>
          </a:p>
        </p:txBody>
      </p:sp>
    </p:spTree>
    <p:extLst>
      <p:ext uri="{BB962C8B-B14F-4D97-AF65-F5344CB8AC3E}">
        <p14:creationId xmlns:p14="http://schemas.microsoft.com/office/powerpoint/2010/main" val="335067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8" grpId="0" build="p"/>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Quelques règles et conseils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15</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184528" y="1615619"/>
            <a:ext cx="11567479" cy="13005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Malgré son nom, la lettre de motivation n’est pas une lettre pour dire que l’on est très motivé. Tout le monde écrit qu’il est motivé.</a:t>
            </a:r>
          </a:p>
        </p:txBody>
      </p:sp>
      <p:sp>
        <p:nvSpPr>
          <p:cNvPr id="8" name="Espace réservé du contenu 2">
            <a:extLst>
              <a:ext uri="{FF2B5EF4-FFF2-40B4-BE49-F238E27FC236}">
                <a16:creationId xmlns:a16="http://schemas.microsoft.com/office/drawing/2014/main" id="{0CF6B6A0-3E67-472B-AB2E-524B60D43421}"/>
              </a:ext>
            </a:extLst>
          </p:cNvPr>
          <p:cNvSpPr txBox="1">
            <a:spLocks/>
          </p:cNvSpPr>
          <p:nvPr/>
        </p:nvSpPr>
        <p:spPr>
          <a:xfrm>
            <a:off x="184528" y="2916209"/>
            <a:ext cx="11567479" cy="22186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La lettre de motivation doit faire le lien entre la personne qui cherche et la structure qui cherche. La lettre de motivation fait le pont entre le CV et l’annonce. Elle explique comment la personne qui cherche peut répondre à ce que la structure cherche.</a:t>
            </a:r>
          </a:p>
        </p:txBody>
      </p:sp>
      <p:sp>
        <p:nvSpPr>
          <p:cNvPr id="10" name="Espace réservé du contenu 2">
            <a:extLst>
              <a:ext uri="{FF2B5EF4-FFF2-40B4-BE49-F238E27FC236}">
                <a16:creationId xmlns:a16="http://schemas.microsoft.com/office/drawing/2014/main" id="{5237981D-91D5-4F39-8AF3-85B66786CD74}"/>
              </a:ext>
            </a:extLst>
          </p:cNvPr>
          <p:cNvSpPr txBox="1">
            <a:spLocks/>
          </p:cNvSpPr>
          <p:nvPr/>
        </p:nvSpPr>
        <p:spPr>
          <a:xfrm>
            <a:off x="184528" y="5036935"/>
            <a:ext cx="11567479" cy="91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Ne pas répéter votre CV. Ils l’ont déjà lu ou ils doivent être incités à le lire.</a:t>
            </a:r>
          </a:p>
        </p:txBody>
      </p:sp>
      <p:sp>
        <p:nvSpPr>
          <p:cNvPr id="11" name="Espace réservé du contenu 2">
            <a:extLst>
              <a:ext uri="{FF2B5EF4-FFF2-40B4-BE49-F238E27FC236}">
                <a16:creationId xmlns:a16="http://schemas.microsoft.com/office/drawing/2014/main" id="{ECCE777F-C5EA-4AAE-AC8C-204753CDC9ED}"/>
              </a:ext>
            </a:extLst>
          </p:cNvPr>
          <p:cNvSpPr txBox="1">
            <a:spLocks/>
          </p:cNvSpPr>
          <p:nvPr/>
        </p:nvSpPr>
        <p:spPr>
          <a:xfrm>
            <a:off x="184528" y="5952735"/>
            <a:ext cx="11567479" cy="56752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Chaque phrase devrait donner une information nouvelle.</a:t>
            </a:r>
          </a:p>
        </p:txBody>
      </p:sp>
    </p:spTree>
    <p:extLst>
      <p:ext uri="{BB962C8B-B14F-4D97-AF65-F5344CB8AC3E}">
        <p14:creationId xmlns:p14="http://schemas.microsoft.com/office/powerpoint/2010/main" val="284374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P spid="10" grpId="0" build="p"/>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Quelques règles et conseils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16</a:t>
            </a:fld>
            <a:endParaRPr lang="fr-FR"/>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184528" y="1741617"/>
            <a:ext cx="11567479" cy="1604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Des phrases comme « Je suis très … » ou « Une de mes compétences est …. » sont creuses. Tout le monde peut dire cela. Il faut toujours ajouter une preuve.</a:t>
            </a:r>
          </a:p>
        </p:txBody>
      </p:sp>
      <p:sp>
        <p:nvSpPr>
          <p:cNvPr id="10" name="Espace réservé du contenu 2">
            <a:extLst>
              <a:ext uri="{FF2B5EF4-FFF2-40B4-BE49-F238E27FC236}">
                <a16:creationId xmlns:a16="http://schemas.microsoft.com/office/drawing/2014/main" id="{5237981D-91D5-4F39-8AF3-85B66786CD74}"/>
              </a:ext>
            </a:extLst>
          </p:cNvPr>
          <p:cNvSpPr txBox="1">
            <a:spLocks/>
          </p:cNvSpPr>
          <p:nvPr/>
        </p:nvSpPr>
        <p:spPr>
          <a:xfrm>
            <a:off x="184528" y="3085355"/>
            <a:ext cx="11567479" cy="142849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L’exercice n’est pas très simple. Il faut s’entrainer. Mais avec chaque annonce, votre stock de phrases augmente. A la fin il suffit de choisir dans votre réserve.</a:t>
            </a:r>
          </a:p>
        </p:txBody>
      </p:sp>
      <p:sp>
        <p:nvSpPr>
          <p:cNvPr id="11" name="Espace réservé du contenu 2">
            <a:extLst>
              <a:ext uri="{FF2B5EF4-FFF2-40B4-BE49-F238E27FC236}">
                <a16:creationId xmlns:a16="http://schemas.microsoft.com/office/drawing/2014/main" id="{ECCE777F-C5EA-4AAE-AC8C-204753CDC9ED}"/>
              </a:ext>
            </a:extLst>
          </p:cNvPr>
          <p:cNvSpPr txBox="1">
            <a:spLocks/>
          </p:cNvSpPr>
          <p:nvPr/>
        </p:nvSpPr>
        <p:spPr>
          <a:xfrm>
            <a:off x="184528" y="4505697"/>
            <a:ext cx="11567479" cy="10645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Gardez les formules de politesse courtes. Chaque mot compte. Il ne faut pas endormir le lecteur.</a:t>
            </a:r>
          </a:p>
        </p:txBody>
      </p:sp>
      <p:sp>
        <p:nvSpPr>
          <p:cNvPr id="8" name="Espace réservé du contenu 2">
            <a:extLst>
              <a:ext uri="{FF2B5EF4-FFF2-40B4-BE49-F238E27FC236}">
                <a16:creationId xmlns:a16="http://schemas.microsoft.com/office/drawing/2014/main" id="{84560FC5-C070-40E3-8787-D7A2FD068617}"/>
              </a:ext>
            </a:extLst>
          </p:cNvPr>
          <p:cNvSpPr txBox="1">
            <a:spLocks/>
          </p:cNvSpPr>
          <p:nvPr/>
        </p:nvSpPr>
        <p:spPr>
          <a:xfrm>
            <a:off x="184528" y="5422074"/>
            <a:ext cx="11567479" cy="6448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L’orthographe doit être parfaite et sans reproche.</a:t>
            </a:r>
          </a:p>
        </p:txBody>
      </p:sp>
    </p:spTree>
    <p:extLst>
      <p:ext uri="{BB962C8B-B14F-4D97-AF65-F5344CB8AC3E}">
        <p14:creationId xmlns:p14="http://schemas.microsoft.com/office/powerpoint/2010/main" val="90405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build="p"/>
      <p:bldP spid="11" grpId="0" build="p"/>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Quelques règles et conseils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17</a:t>
            </a:fld>
            <a:endParaRPr lang="fr-FR" dirty="0"/>
          </a:p>
        </p:txBody>
      </p:sp>
      <p:sp>
        <p:nvSpPr>
          <p:cNvPr id="7" name="Espace réservé du contenu 2">
            <a:extLst>
              <a:ext uri="{FF2B5EF4-FFF2-40B4-BE49-F238E27FC236}">
                <a16:creationId xmlns:a16="http://schemas.microsoft.com/office/drawing/2014/main" id="{528379C8-675D-4B70-9E0F-169A20D61360}"/>
              </a:ext>
            </a:extLst>
          </p:cNvPr>
          <p:cNvSpPr txBox="1">
            <a:spLocks/>
          </p:cNvSpPr>
          <p:nvPr/>
        </p:nvSpPr>
        <p:spPr>
          <a:xfrm>
            <a:off x="202656" y="4595332"/>
            <a:ext cx="11567479" cy="1747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Il faut être exact dans la reprise des mots clés. Le recruteur doit les reconnaître. On utilise parfois des ordinateurs pour faire un premier tri. L’ordinateur va aussi chercher les mots clés de l’annonce.</a:t>
            </a:r>
          </a:p>
        </p:txBody>
      </p:sp>
      <p:sp>
        <p:nvSpPr>
          <p:cNvPr id="11" name="Espace réservé du contenu 2">
            <a:extLst>
              <a:ext uri="{FF2B5EF4-FFF2-40B4-BE49-F238E27FC236}">
                <a16:creationId xmlns:a16="http://schemas.microsoft.com/office/drawing/2014/main" id="{ECCE777F-C5EA-4AAE-AC8C-204753CDC9ED}"/>
              </a:ext>
            </a:extLst>
          </p:cNvPr>
          <p:cNvSpPr txBox="1">
            <a:spLocks/>
          </p:cNvSpPr>
          <p:nvPr/>
        </p:nvSpPr>
        <p:spPr>
          <a:xfrm>
            <a:off x="202656" y="1681319"/>
            <a:ext cx="11567479" cy="147425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fr-FR" sz="2800" dirty="0">
                <a:solidFill>
                  <a:schemeClr val="accent1">
                    <a:lumMod val="75000"/>
                  </a:schemeClr>
                </a:solidFill>
                <a:latin typeface="Verdana" panose="020B0604030504040204" pitchFamily="34" charset="0"/>
                <a:ea typeface="Verdana" panose="020B0604030504040204" pitchFamily="34" charset="0"/>
              </a:rPr>
              <a:t>N’ajoutez pas trop de mots clés qui ne sont pas demandés. Si vous ne savez pas répondre à 70 à 80% des mots clés demandés, ce n’est pas la peine de répondre.</a:t>
            </a:r>
          </a:p>
        </p:txBody>
      </p:sp>
      <p:sp>
        <p:nvSpPr>
          <p:cNvPr id="8" name="Espace réservé du contenu 2">
            <a:extLst>
              <a:ext uri="{FF2B5EF4-FFF2-40B4-BE49-F238E27FC236}">
                <a16:creationId xmlns:a16="http://schemas.microsoft.com/office/drawing/2014/main" id="{00AD0A28-6DAC-4488-BBED-15F03CF20D3E}"/>
              </a:ext>
            </a:extLst>
          </p:cNvPr>
          <p:cNvSpPr txBox="1">
            <a:spLocks/>
          </p:cNvSpPr>
          <p:nvPr/>
        </p:nvSpPr>
        <p:spPr>
          <a:xfrm>
            <a:off x="202656" y="3090725"/>
            <a:ext cx="11567479" cy="14742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800" dirty="0">
                <a:solidFill>
                  <a:schemeClr val="accent1">
                    <a:lumMod val="75000"/>
                  </a:schemeClr>
                </a:solidFill>
                <a:latin typeface="Verdana" panose="020B0604030504040204" pitchFamily="34" charset="0"/>
                <a:ea typeface="Verdana" panose="020B0604030504040204" pitchFamily="34" charset="0"/>
              </a:rPr>
              <a:t>Vous pouvez ajouter un point fort qui vous caractérise parfaitement et qui correspond pour vous à un élément clé de votre candidature.</a:t>
            </a:r>
          </a:p>
        </p:txBody>
      </p:sp>
    </p:spTree>
    <p:extLst>
      <p:ext uri="{BB962C8B-B14F-4D97-AF65-F5344CB8AC3E}">
        <p14:creationId xmlns:p14="http://schemas.microsoft.com/office/powerpoint/2010/main" val="218345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CA1B9-8AD1-411A-B371-F53F8A529E4E}"/>
              </a:ext>
            </a:extLst>
          </p:cNvPr>
          <p:cNvSpPr>
            <a:spLocks noGrp="1"/>
          </p:cNvSpPr>
          <p:nvPr>
            <p:ph type="title"/>
          </p:nvPr>
        </p:nvSpPr>
        <p:spPr/>
        <p:txBody>
          <a:bodyPr/>
          <a:lstStyle/>
          <a:p>
            <a:r>
              <a:rPr lang="fr-FR" dirty="0"/>
              <a:t>Fin</a:t>
            </a:r>
          </a:p>
        </p:txBody>
      </p:sp>
      <p:sp>
        <p:nvSpPr>
          <p:cNvPr id="3" name="Espace réservé du contenu 2">
            <a:extLst>
              <a:ext uri="{FF2B5EF4-FFF2-40B4-BE49-F238E27FC236}">
                <a16:creationId xmlns:a16="http://schemas.microsoft.com/office/drawing/2014/main" id="{1EBE745B-B741-4F95-BADF-DC810B4FDF15}"/>
              </a:ext>
            </a:extLst>
          </p:cNvPr>
          <p:cNvSpPr>
            <a:spLocks noGrp="1"/>
          </p:cNvSpPr>
          <p:nvPr>
            <p:ph idx="1"/>
          </p:nvPr>
        </p:nvSpPr>
        <p:spPr/>
        <p:txBody>
          <a:bodyPr>
            <a:normAutofit/>
          </a:bodyPr>
          <a:lstStyle/>
          <a:p>
            <a:pPr algn="ctr"/>
            <a:endParaRPr lang="fr-FR" sz="6600" b="1" dirty="0">
              <a:solidFill>
                <a:schemeClr val="accent1">
                  <a:lumMod val="75000"/>
                </a:schemeClr>
              </a:solidFill>
            </a:endParaRPr>
          </a:p>
          <a:p>
            <a:pPr algn="ctr"/>
            <a:r>
              <a:rPr lang="fr-FR" sz="6600" b="1" dirty="0">
                <a:solidFill>
                  <a:schemeClr val="accent1">
                    <a:lumMod val="75000"/>
                  </a:schemeClr>
                </a:solidFill>
              </a:rPr>
              <a:t>Des questions?</a:t>
            </a:r>
          </a:p>
        </p:txBody>
      </p:sp>
      <p:sp>
        <p:nvSpPr>
          <p:cNvPr id="4" name="Espace réservé du pied de page 3">
            <a:extLst>
              <a:ext uri="{FF2B5EF4-FFF2-40B4-BE49-F238E27FC236}">
                <a16:creationId xmlns:a16="http://schemas.microsoft.com/office/drawing/2014/main" id="{303ACC80-6344-44D0-982B-2D88B566B919}"/>
              </a:ext>
            </a:extLst>
          </p:cNvPr>
          <p:cNvSpPr>
            <a:spLocks noGrp="1"/>
          </p:cNvSpPr>
          <p:nvPr>
            <p:ph type="ftr" sz="quarter" idx="11"/>
          </p:nvPr>
        </p:nvSpPr>
        <p:spPr/>
        <p:txBody>
          <a:bodyPr/>
          <a:lstStyle/>
          <a:p>
            <a:r>
              <a:rPr lang="fr-FR" dirty="0"/>
              <a:t>La Lettre de Motivation</a:t>
            </a:r>
          </a:p>
        </p:txBody>
      </p:sp>
      <p:sp>
        <p:nvSpPr>
          <p:cNvPr id="5" name="Espace réservé du numéro de diapositive 4">
            <a:extLst>
              <a:ext uri="{FF2B5EF4-FFF2-40B4-BE49-F238E27FC236}">
                <a16:creationId xmlns:a16="http://schemas.microsoft.com/office/drawing/2014/main" id="{A2BC76DF-FB29-45D0-97AF-407F56902869}"/>
              </a:ext>
            </a:extLst>
          </p:cNvPr>
          <p:cNvSpPr>
            <a:spLocks noGrp="1"/>
          </p:cNvSpPr>
          <p:nvPr>
            <p:ph type="sldNum" sz="quarter" idx="12"/>
          </p:nvPr>
        </p:nvSpPr>
        <p:spPr/>
        <p:txBody>
          <a:bodyPr/>
          <a:lstStyle/>
          <a:p>
            <a:fld id="{863341BA-BDE9-4307-9667-2D05C92B332C}" type="slidenum">
              <a:rPr lang="fr-FR" smtClean="0"/>
              <a:pPr/>
              <a:t>18</a:t>
            </a:fld>
            <a:endParaRPr lang="fr-FR"/>
          </a:p>
        </p:txBody>
      </p:sp>
    </p:spTree>
    <p:extLst>
      <p:ext uri="{BB962C8B-B14F-4D97-AF65-F5344CB8AC3E}">
        <p14:creationId xmlns:p14="http://schemas.microsoft.com/office/powerpoint/2010/main" val="252613769"/>
      </p:ext>
    </p:extLst>
  </p:cSld>
  <p:clrMapOvr>
    <a:masterClrMapping/>
  </p:clrMapOvr>
</p:sld>
</file>

<file path=ppt/theme/theme1.xml><?xml version="1.0" encoding="utf-8"?>
<a:theme xmlns:a="http://schemas.openxmlformats.org/drawingml/2006/main" name="Model 1-PPT-pres-OTECI-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el 1-PPT-pres-OTECI-2019" id="{2AC9CC8E-1C27-4EDE-B659-50AC2B4CC9B0}" vid="{B6BE920E-1520-4C0D-B2D8-39EB08EC841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Model 1-PPT-pres-OTECI-2019</Template>
  <TotalTime>1982</TotalTime>
  <Words>1362</Words>
  <Application>Microsoft Office PowerPoint</Application>
  <PresentationFormat>Grand écran</PresentationFormat>
  <Paragraphs>207</Paragraphs>
  <Slides>18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Arial</vt:lpstr>
      <vt:lpstr>Calibri</vt:lpstr>
      <vt:lpstr>Verdana</vt:lpstr>
      <vt:lpstr>Model 1-PPT-pres-OTECI-2019</vt:lpstr>
      <vt:lpstr>La Lettre de Motivation</vt:lpstr>
      <vt:lpstr>Introduction</vt:lpstr>
      <vt:lpstr>La préparation</vt:lpstr>
      <vt:lpstr>Où - Quoi</vt:lpstr>
      <vt:lpstr>Quoi - Où</vt:lpstr>
      <vt:lpstr>Où – Quoi Propre</vt:lpstr>
      <vt:lpstr>Quoi – Où Propre</vt:lpstr>
      <vt:lpstr>L’utilité du tableau des compétences</vt:lpstr>
      <vt:lpstr>Analyser l’annonce</vt:lpstr>
      <vt:lpstr>Analyser l’annonce</vt:lpstr>
      <vt:lpstr>Analyser l’annonce</vt:lpstr>
      <vt:lpstr>Travailler le tableau</vt:lpstr>
      <vt:lpstr>Trier le tableau</vt:lpstr>
      <vt:lpstr>Commencer la lettre</vt:lpstr>
      <vt:lpstr>Quelques règles et conseils</vt:lpstr>
      <vt:lpstr>Quelques règles et conseils</vt:lpstr>
      <vt:lpstr>Quelques règles et conseils</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CARRON</dc:creator>
  <cp:lastModifiedBy>Jan Bronkhorst</cp:lastModifiedBy>
  <cp:revision>105</cp:revision>
  <dcterms:created xsi:type="dcterms:W3CDTF">2020-01-06T15:07:28Z</dcterms:created>
  <dcterms:modified xsi:type="dcterms:W3CDTF">2020-05-07T10:23:58Z</dcterms:modified>
</cp:coreProperties>
</file>