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1"/>
  </p:notesMasterIdLst>
  <p:sldIdLst>
    <p:sldId id="256" r:id="rId2"/>
    <p:sldId id="257" r:id="rId3"/>
    <p:sldId id="273" r:id="rId4"/>
    <p:sldId id="262" r:id="rId5"/>
    <p:sldId id="277" r:id="rId6"/>
    <p:sldId id="278" r:id="rId7"/>
    <p:sldId id="258" r:id="rId8"/>
    <p:sldId id="259" r:id="rId9"/>
    <p:sldId id="260" r:id="rId10"/>
    <p:sldId id="261" r:id="rId11"/>
    <p:sldId id="274" r:id="rId12"/>
    <p:sldId id="263" r:id="rId13"/>
    <p:sldId id="279" r:id="rId14"/>
    <p:sldId id="280" r:id="rId15"/>
    <p:sldId id="264" r:id="rId16"/>
    <p:sldId id="265" r:id="rId17"/>
    <p:sldId id="266" r:id="rId18"/>
    <p:sldId id="275" r:id="rId19"/>
    <p:sldId id="276"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mpte Microsoft" initials="CM" lastIdx="10" clrIdx="0">
    <p:extLst>
      <p:ext uri="{19B8F6BF-5375-455C-9EA6-DF929625EA0E}">
        <p15:presenceInfo xmlns:p15="http://schemas.microsoft.com/office/powerpoint/2012/main" userId="570087759554e94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94" autoAdjust="0"/>
  </p:normalViewPr>
  <p:slideViewPr>
    <p:cSldViewPr snapToGrid="0">
      <p:cViewPr varScale="1">
        <p:scale>
          <a:sx n="62" d="100"/>
          <a:sy n="62" d="100"/>
        </p:scale>
        <p:origin x="1044" y="72"/>
      </p:cViewPr>
      <p:guideLst>
        <p:guide orient="horz" pos="2160"/>
        <p:guide pos="3840"/>
      </p:guideLst>
    </p:cSldViewPr>
  </p:slideViewPr>
  <p:outlineViewPr>
    <p:cViewPr>
      <p:scale>
        <a:sx n="33" d="100"/>
        <a:sy n="33" d="100"/>
      </p:scale>
      <p:origin x="0" y="84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4-15T09:54:18.612" idx="9">
    <p:pos x="6000" y="1542"/>
    <p:text>Le temps moyen pour la lecture d'un CV est de 25 s. (données étude RH)</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3F3BC-28AD-4D94-8866-99B6C2DAF817}" type="datetimeFigureOut">
              <a:rPr lang="fr-FR" smtClean="0"/>
              <a:t>07/05/2020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E20CB8-04F8-46D3-B2AB-29FE4C34CEE1}" type="slidenum">
              <a:rPr lang="fr-FR" smtClean="0"/>
              <a:t>‹N°›</a:t>
            </a:fld>
            <a:endParaRPr lang="fr-FR"/>
          </a:p>
        </p:txBody>
      </p:sp>
    </p:spTree>
    <p:extLst>
      <p:ext uri="{BB962C8B-B14F-4D97-AF65-F5344CB8AC3E}">
        <p14:creationId xmlns:p14="http://schemas.microsoft.com/office/powerpoint/2010/main" val="3704348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oteci.asso.fr/"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056910" y="4746024"/>
            <a:ext cx="689574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1E4BDAF5-1C65-4476-92A9-DEA6434D4C31}" type="datetime1">
              <a:rPr lang="fr-FR" smtClean="0"/>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9107851" y="6237313"/>
            <a:ext cx="2844800" cy="365125"/>
          </a:xfrm>
        </p:spPr>
        <p:txBody>
          <a:bodyPr/>
          <a:lstStyle/>
          <a:p>
            <a:fld id="{863341BA-BDE9-4307-9667-2D05C92B332C}" type="slidenum">
              <a:rPr lang="fr-FR" smtClean="0"/>
              <a:t>‹N°›</a:t>
            </a:fld>
            <a:endParaRPr lang="fr-FR"/>
          </a:p>
        </p:txBody>
      </p:sp>
      <p:sp>
        <p:nvSpPr>
          <p:cNvPr id="8" name="Rectangle 7"/>
          <p:cNvSpPr/>
          <p:nvPr/>
        </p:nvSpPr>
        <p:spPr>
          <a:xfrm>
            <a:off x="9648395" y="0"/>
            <a:ext cx="2543605" cy="1844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2" name="Titre 1"/>
          <p:cNvSpPr>
            <a:spLocks noGrp="1"/>
          </p:cNvSpPr>
          <p:nvPr>
            <p:ph type="ctrTitle"/>
          </p:nvPr>
        </p:nvSpPr>
        <p:spPr>
          <a:xfrm>
            <a:off x="5056909" y="1136073"/>
            <a:ext cx="6895742" cy="3325320"/>
          </a:xfrm>
        </p:spPr>
        <p:txBody>
          <a:bodyPr/>
          <a:lstStyle/>
          <a:p>
            <a:r>
              <a:rPr lang="fr-FR"/>
              <a:t>Modifiez le style du titre</a:t>
            </a:r>
          </a:p>
        </p:txBody>
      </p:sp>
      <p:sp>
        <p:nvSpPr>
          <p:cNvPr id="7" name="Rectangle 6">
            <a:extLst>
              <a:ext uri="{FF2B5EF4-FFF2-40B4-BE49-F238E27FC236}">
                <a16:creationId xmlns:a16="http://schemas.microsoft.com/office/drawing/2014/main" id="{AC65382E-ED91-4599-AE02-5808CDDEA3E4}"/>
              </a:ext>
            </a:extLst>
          </p:cNvPr>
          <p:cNvSpPr/>
          <p:nvPr/>
        </p:nvSpPr>
        <p:spPr>
          <a:xfrm>
            <a:off x="0" y="6289963"/>
            <a:ext cx="4997610" cy="567497"/>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5E4A1CA9-E32F-4201-AE03-1DA701D3EE92}"/>
              </a:ext>
            </a:extLst>
          </p:cNvPr>
          <p:cNvSpPr/>
          <p:nvPr/>
        </p:nvSpPr>
        <p:spPr>
          <a:xfrm>
            <a:off x="0" y="5929751"/>
            <a:ext cx="4997610" cy="22715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0C77334E-38E0-4DC1-9383-1509C427C93C}"/>
              </a:ext>
            </a:extLst>
          </p:cNvPr>
          <p:cNvSpPr txBox="1"/>
          <p:nvPr/>
        </p:nvSpPr>
        <p:spPr>
          <a:xfrm>
            <a:off x="1369046" y="5403146"/>
            <a:ext cx="2138149" cy="369332"/>
          </a:xfrm>
          <a:prstGeom prst="rect">
            <a:avLst/>
          </a:prstGeom>
          <a:noFill/>
        </p:spPr>
        <p:txBody>
          <a:bodyPr wrap="none" rtlCol="0">
            <a:spAutoFit/>
          </a:bodyPr>
          <a:lstStyle/>
          <a:p>
            <a:r>
              <a:rPr lang="fr-FR" b="1" dirty="0">
                <a:solidFill>
                  <a:schemeClr val="tx2">
                    <a:lumMod val="60000"/>
                    <a:lumOff val="40000"/>
                  </a:schemeClr>
                </a:solidFill>
                <a:effectLst/>
                <a:latin typeface="Arial" panose="020B0604020202020204" pitchFamily="34" charset="0"/>
                <a:ea typeface="Verdana" panose="020B0604030504040204" pitchFamily="34" charset="0"/>
                <a:cs typeface="Arial" panose="020B0604020202020204" pitchFamily="34" charset="0"/>
                <a:hlinkClick r:id="rId2"/>
              </a:rPr>
              <a:t>www.oteci.asso.fr</a:t>
            </a:r>
            <a:endParaRPr lang="fr-FR" b="1" dirty="0">
              <a:solidFill>
                <a:schemeClr val="tx2">
                  <a:lumMod val="60000"/>
                  <a:lumOff val="40000"/>
                </a:schemeClr>
              </a:solidFill>
              <a:effectLst/>
              <a:latin typeface="Arial" panose="020B0604020202020204" pitchFamily="34" charset="0"/>
              <a:ea typeface="Verdana" panose="020B0604030504040204" pitchFamily="34" charset="0"/>
              <a:cs typeface="Arial" panose="020B0604020202020204" pitchFamily="34" charset="0"/>
            </a:endParaRPr>
          </a:p>
        </p:txBody>
      </p:sp>
      <p:pic>
        <p:nvPicPr>
          <p:cNvPr id="14" name="Image 13">
            <a:extLst>
              <a:ext uri="{FF2B5EF4-FFF2-40B4-BE49-F238E27FC236}">
                <a16:creationId xmlns:a16="http://schemas.microsoft.com/office/drawing/2014/main" id="{073830E7-D3CD-496D-A616-19E2DD1066D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5149" y="1496289"/>
            <a:ext cx="2482812" cy="1758463"/>
          </a:xfrm>
          <a:prstGeom prst="rect">
            <a:avLst/>
          </a:prstGeom>
        </p:spPr>
      </p:pic>
      <p:sp>
        <p:nvSpPr>
          <p:cNvPr id="15" name="Sous-titre 2">
            <a:extLst>
              <a:ext uri="{FF2B5EF4-FFF2-40B4-BE49-F238E27FC236}">
                <a16:creationId xmlns:a16="http://schemas.microsoft.com/office/drawing/2014/main" id="{162110E5-A30E-4517-B0FB-88FE7E38E8C0}"/>
              </a:ext>
            </a:extLst>
          </p:cNvPr>
          <p:cNvSpPr txBox="1">
            <a:spLocks/>
          </p:cNvSpPr>
          <p:nvPr userDrawn="1"/>
        </p:nvSpPr>
        <p:spPr>
          <a:xfrm>
            <a:off x="166194" y="3067908"/>
            <a:ext cx="4336533" cy="175260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sz="11500" b="0" i="1" dirty="0">
                <a:solidFill>
                  <a:schemeClr val="tx2">
                    <a:lumMod val="60000"/>
                    <a:lumOff val="40000"/>
                  </a:schemeClr>
                </a:solidFill>
                <a:effectLst>
                  <a:outerShdw blurRad="38100" dist="38100" dir="2700000" algn="tl">
                    <a:srgbClr val="000000">
                      <a:alpha val="43137"/>
                    </a:srgbClr>
                  </a:outerShdw>
                </a:effectLst>
              </a:rPr>
              <a:t>2020</a:t>
            </a:r>
          </a:p>
        </p:txBody>
      </p:sp>
      <p:sp>
        <p:nvSpPr>
          <p:cNvPr id="10" name="ZoneTexte 9">
            <a:extLst>
              <a:ext uri="{FF2B5EF4-FFF2-40B4-BE49-F238E27FC236}">
                <a16:creationId xmlns:a16="http://schemas.microsoft.com/office/drawing/2014/main" id="{24E2FBCD-08B5-41E6-839D-CC720EA3538C}"/>
              </a:ext>
            </a:extLst>
          </p:cNvPr>
          <p:cNvSpPr txBox="1"/>
          <p:nvPr userDrawn="1"/>
        </p:nvSpPr>
        <p:spPr>
          <a:xfrm>
            <a:off x="666017" y="4384461"/>
            <a:ext cx="3423694" cy="369332"/>
          </a:xfrm>
          <a:prstGeom prst="rect">
            <a:avLst/>
          </a:prstGeom>
          <a:noFill/>
        </p:spPr>
        <p:txBody>
          <a:bodyPr wrap="none" rtlCol="0">
            <a:spAutoFit/>
          </a:bodyPr>
          <a:lstStyle/>
          <a:p>
            <a:r>
              <a:rPr lang="fr-FR" b="0" i="1" dirty="0">
                <a:solidFill>
                  <a:srgbClr val="FFC000"/>
                </a:solidFill>
              </a:rPr>
              <a:t>A vos côtés depuis plus de 40 ans…</a:t>
            </a:r>
          </a:p>
        </p:txBody>
      </p:sp>
    </p:spTree>
    <p:extLst>
      <p:ext uri="{BB962C8B-B14F-4D97-AF65-F5344CB8AC3E}">
        <p14:creationId xmlns:p14="http://schemas.microsoft.com/office/powerpoint/2010/main" val="3170731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993900" y="190854"/>
            <a:ext cx="8267700" cy="1143000"/>
          </a:xfrm>
        </p:spPr>
        <p:txBody>
          <a:bodyPr/>
          <a:lstStyle>
            <a:lvl1pPr algn="l">
              <a:defRPr/>
            </a:lvl1pPr>
          </a:lstStyle>
          <a:p>
            <a:r>
              <a:rPr lang="fr-FR" dirty="0"/>
              <a:t>Modifiez le style du titre</a:t>
            </a:r>
          </a:p>
        </p:txBody>
      </p:sp>
      <p:sp>
        <p:nvSpPr>
          <p:cNvPr id="3" name="Espace réservé du contenu 2"/>
          <p:cNvSpPr>
            <a:spLocks noGrp="1"/>
          </p:cNvSpPr>
          <p:nvPr>
            <p:ph idx="1"/>
          </p:nvPr>
        </p:nvSpPr>
        <p:spPr>
          <a:xfrm>
            <a:off x="249383" y="1600201"/>
            <a:ext cx="11799278" cy="4888663"/>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10"/>
          </p:nvPr>
        </p:nvSpPr>
        <p:spPr/>
        <p:txBody>
          <a:bodyPr/>
          <a:lstStyle/>
          <a:p>
            <a:fld id="{1D02F3CA-A67E-40C3-AA11-DE99C99FCC77}" type="datetime1">
              <a:rPr lang="fr-FR" smtClean="0"/>
              <a:t>07/05/2020</a:t>
            </a:fld>
            <a:endParaRPr lang="fr-FR"/>
          </a:p>
        </p:txBody>
      </p:sp>
      <p:sp>
        <p:nvSpPr>
          <p:cNvPr id="5" name="Espace réservé du pied de page 4"/>
          <p:cNvSpPr>
            <a:spLocks noGrp="1"/>
          </p:cNvSpPr>
          <p:nvPr>
            <p:ph type="ftr" sz="quarter" idx="11"/>
          </p:nvPr>
        </p:nvSpPr>
        <p:spPr/>
        <p:txBody>
          <a:bodyPr/>
          <a:lstStyle>
            <a:lvl1pPr>
              <a:defRPr/>
            </a:lvl1pPr>
          </a:lstStyle>
          <a:p>
            <a:r>
              <a:rPr lang="fr-FR" dirty="0"/>
              <a:t>Le CV</a:t>
            </a:r>
          </a:p>
        </p:txBody>
      </p:sp>
      <p:sp>
        <p:nvSpPr>
          <p:cNvPr id="6" name="Espace réservé du numéro de diapositive 5"/>
          <p:cNvSpPr>
            <a:spLocks noGrp="1"/>
          </p:cNvSpPr>
          <p:nvPr>
            <p:ph type="sldNum" sz="quarter" idx="12"/>
          </p:nvPr>
        </p:nvSpPr>
        <p:spPr/>
        <p:txBody>
          <a:bodyPr/>
          <a:lstStyle>
            <a:lvl1pPr>
              <a:defRPr sz="1400"/>
            </a:lvl1pPr>
          </a:lstStyle>
          <a:p>
            <a:fld id="{863341BA-BDE9-4307-9667-2D05C92B332C}" type="slidenum">
              <a:rPr lang="fr-FR" smtClean="0"/>
              <a:pPr/>
              <a:t>‹N°›</a:t>
            </a:fld>
            <a:endParaRPr lang="fr-FR"/>
          </a:p>
        </p:txBody>
      </p:sp>
      <p:cxnSp>
        <p:nvCxnSpPr>
          <p:cNvPr id="8" name="Connecteur droit 7"/>
          <p:cNvCxnSpPr>
            <a:cxnSpLocks/>
          </p:cNvCxnSpPr>
          <p:nvPr/>
        </p:nvCxnSpPr>
        <p:spPr>
          <a:xfrm>
            <a:off x="249382" y="1484784"/>
            <a:ext cx="11607258" cy="0"/>
          </a:xfrm>
          <a:prstGeom prst="line">
            <a:avLst/>
          </a:prstGeom>
          <a:ln w="63500"/>
        </p:spPr>
        <p:style>
          <a:lnRef idx="1">
            <a:schemeClr val="accent1"/>
          </a:lnRef>
          <a:fillRef idx="0">
            <a:schemeClr val="accent1"/>
          </a:fillRef>
          <a:effectRef idx="0">
            <a:schemeClr val="accent1"/>
          </a:effectRef>
          <a:fontRef idx="minor">
            <a:schemeClr val="tx1"/>
          </a:fontRef>
        </p:style>
      </p:cxnSp>
      <p:pic>
        <p:nvPicPr>
          <p:cNvPr id="15" name="Image 14">
            <a:extLst>
              <a:ext uri="{FF2B5EF4-FFF2-40B4-BE49-F238E27FC236}">
                <a16:creationId xmlns:a16="http://schemas.microsoft.com/office/drawing/2014/main" id="{55E29B9F-210D-4B00-ADCC-857805DDC6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254440"/>
            <a:ext cx="1301087" cy="921501"/>
          </a:xfrm>
          <a:prstGeom prst="rect">
            <a:avLst/>
          </a:prstGeom>
        </p:spPr>
      </p:pic>
    </p:spTree>
    <p:extLst>
      <p:ext uri="{BB962C8B-B14F-4D97-AF65-F5344CB8AC3E}">
        <p14:creationId xmlns:p14="http://schemas.microsoft.com/office/powerpoint/2010/main" val="865392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8D13C66B-A08C-45BF-A390-7C63D39DF6A8}" type="datetime1">
              <a:rPr lang="fr-FR" smtClean="0"/>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3666896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5C84088-A2AC-49F3-A0E8-2726AF20CFF0}" type="datetime1">
              <a:rPr lang="fr-FR" smtClean="0"/>
              <a:t>07/05/2020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2252031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5084A48-CCE9-494A-B03B-CFF962A24B7E}" type="datetime1">
              <a:rPr lang="fr-FR" smtClean="0"/>
              <a:t>07/05/2020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3094141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2ED6204-ECDA-4885-9727-B524F560B6C8}" type="datetime1">
              <a:rPr lang="fr-FR" smtClean="0"/>
              <a:t>07/05/2020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1750229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1348238-BFF3-4729-832C-2C412E2898F6}" type="datetime1">
              <a:rPr lang="fr-FR" smtClean="0"/>
              <a:t>07/05/2020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928363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56FF0D61-277F-42EE-A183-6E347146E079}" type="datetime1">
              <a:rPr lang="fr-FR" smtClean="0"/>
              <a:t>07/05/2020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52086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E00032B2-DF7F-4352-8B99-690449D52F25}" type="datetime1">
              <a:rPr lang="fr-FR" smtClean="0"/>
              <a:t>07/05/2020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4006689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97BA5ED-D736-43FE-93D0-F6506927E4D3}" type="datetime1">
              <a:rPr lang="fr-FR" smtClean="0"/>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1266899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740D883-E05F-4887-8F68-A871955CFC02}" type="datetime1">
              <a:rPr lang="fr-FR" smtClean="0"/>
              <a:t>07/05/2020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63341BA-BDE9-4307-9667-2D05C92B332C}" type="slidenum">
              <a:rPr lang="fr-FR" smtClean="0"/>
              <a:t>‹N°›</a:t>
            </a:fld>
            <a:endParaRPr lang="fr-FR"/>
          </a:p>
        </p:txBody>
      </p:sp>
    </p:spTree>
    <p:extLst>
      <p:ext uri="{BB962C8B-B14F-4D97-AF65-F5344CB8AC3E}">
        <p14:creationId xmlns:p14="http://schemas.microsoft.com/office/powerpoint/2010/main" val="283234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352961" y="165454"/>
            <a:ext cx="1059969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609601" y="1600201"/>
            <a:ext cx="11439060" cy="48886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9EB470-D520-462D-A6BC-29D0F2444E32}" type="datetime1">
              <a:rPr lang="fr-FR" smtClean="0"/>
              <a:t>07/05/2020</a:t>
            </a:fld>
            <a:endParaRPr lang="fr-FR"/>
          </a:p>
        </p:txBody>
      </p:sp>
      <p:sp>
        <p:nvSpPr>
          <p:cNvPr id="5" name="Espace réservé du pied de page 4"/>
          <p:cNvSpPr>
            <a:spLocks noGrp="1"/>
          </p:cNvSpPr>
          <p:nvPr>
            <p:ph type="ftr" sz="quarter" idx="3"/>
          </p:nvPr>
        </p:nvSpPr>
        <p:spPr>
          <a:xfrm>
            <a:off x="2647666" y="6520260"/>
            <a:ext cx="7367326" cy="365125"/>
          </a:xfrm>
          <a:prstGeom prst="rect">
            <a:avLst/>
          </a:prstGeom>
        </p:spPr>
        <p:txBody>
          <a:bodyPr vert="horz" lIns="91440" tIns="45720" rIns="91440" bIns="45720" rtlCol="0" anchor="ctr"/>
          <a:lstStyle>
            <a:lvl1pPr algn="ctr">
              <a:defRPr sz="1200" i="1">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9107851" y="623731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341BA-BDE9-4307-9667-2D05C92B332C}" type="slidenum">
              <a:rPr lang="fr-FR" smtClean="0"/>
              <a:t>‹N°›</a:t>
            </a:fld>
            <a:endParaRPr lang="fr-FR"/>
          </a:p>
        </p:txBody>
      </p:sp>
    </p:spTree>
    <p:extLst>
      <p:ext uri="{BB962C8B-B14F-4D97-AF65-F5344CB8AC3E}">
        <p14:creationId xmlns:p14="http://schemas.microsoft.com/office/powerpoint/2010/main" val="13768467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oteci.asso.f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fif"/></Relationships>
</file>

<file path=ppt/slides/_rels/slide8.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2" Type="http://schemas.openxmlformats.org/officeDocument/2006/relationships/image" Target="../media/image9.jf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2181C7-3866-41B9-BB57-2160C8C16BAD}"/>
              </a:ext>
            </a:extLst>
          </p:cNvPr>
          <p:cNvSpPr>
            <a:spLocks noGrp="1"/>
          </p:cNvSpPr>
          <p:nvPr>
            <p:ph type="ctrTitle"/>
          </p:nvPr>
        </p:nvSpPr>
        <p:spPr>
          <a:xfrm>
            <a:off x="5068129" y="468895"/>
            <a:ext cx="6895742" cy="3392248"/>
          </a:xfrm>
        </p:spPr>
        <p:txBody>
          <a:bodyPr/>
          <a:lstStyle/>
          <a:p>
            <a:r>
              <a:rPr lang="fr-FR" b="1" dirty="0">
                <a:solidFill>
                  <a:srgbClr val="0070C0"/>
                </a:solidFill>
              </a:rPr>
              <a:t>Le CV</a:t>
            </a:r>
            <a:endParaRPr lang="fr-FR" dirty="0"/>
          </a:p>
        </p:txBody>
      </p:sp>
      <p:sp>
        <p:nvSpPr>
          <p:cNvPr id="4" name="Rectangle 3">
            <a:hlinkClick r:id="rId2"/>
            <a:extLst>
              <a:ext uri="{FF2B5EF4-FFF2-40B4-BE49-F238E27FC236}">
                <a16:creationId xmlns:a16="http://schemas.microsoft.com/office/drawing/2014/main" id="{68FFC0C8-43B1-4518-8D1B-6D7382921748}"/>
              </a:ext>
            </a:extLst>
          </p:cNvPr>
          <p:cNvSpPr/>
          <p:nvPr/>
        </p:nvSpPr>
        <p:spPr>
          <a:xfrm>
            <a:off x="1446125" y="4914285"/>
            <a:ext cx="1983544" cy="225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itre 1">
            <a:extLst>
              <a:ext uri="{FF2B5EF4-FFF2-40B4-BE49-F238E27FC236}">
                <a16:creationId xmlns:a16="http://schemas.microsoft.com/office/drawing/2014/main" id="{B95B6128-A5F6-4508-8DDE-22ACE873993E}"/>
              </a:ext>
            </a:extLst>
          </p:cNvPr>
          <p:cNvSpPr txBox="1">
            <a:spLocks/>
          </p:cNvSpPr>
          <p:nvPr/>
        </p:nvSpPr>
        <p:spPr>
          <a:xfrm>
            <a:off x="5979258" y="4049113"/>
            <a:ext cx="5241778" cy="226776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600" b="1" dirty="0">
                <a:solidFill>
                  <a:srgbClr val="0070C0"/>
                </a:solidFill>
              </a:rPr>
              <a:t>Bernard </a:t>
            </a:r>
            <a:r>
              <a:rPr lang="fr-FR" sz="3600" b="1" dirty="0" err="1">
                <a:solidFill>
                  <a:srgbClr val="0070C0"/>
                </a:solidFill>
              </a:rPr>
              <a:t>Boudot</a:t>
            </a:r>
            <a:endParaRPr lang="fr-FR" sz="3600" b="1" dirty="0">
              <a:solidFill>
                <a:srgbClr val="0070C0"/>
              </a:solidFill>
            </a:endParaRPr>
          </a:p>
          <a:p>
            <a:r>
              <a:rPr lang="fr-FR" sz="3600" b="1" dirty="0">
                <a:solidFill>
                  <a:srgbClr val="0070C0"/>
                </a:solidFill>
              </a:rPr>
              <a:t>Jan Bronkhorst</a:t>
            </a:r>
          </a:p>
          <a:p>
            <a:r>
              <a:rPr lang="fr-FR" sz="3600" b="1" dirty="0">
                <a:solidFill>
                  <a:srgbClr val="0070C0"/>
                </a:solidFill>
              </a:rPr>
              <a:t>07/05/2020</a:t>
            </a:r>
            <a:endParaRPr lang="fr-FR" sz="3600" dirty="0"/>
          </a:p>
        </p:txBody>
      </p:sp>
    </p:spTree>
    <p:extLst>
      <p:ext uri="{BB962C8B-B14F-4D97-AF65-F5344CB8AC3E}">
        <p14:creationId xmlns:p14="http://schemas.microsoft.com/office/powerpoint/2010/main" val="2340110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Vos trois « visages »</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24172"/>
            <a:ext cx="10494817" cy="1203865"/>
          </a:xfrm>
        </p:spPr>
        <p:txBody>
          <a:bodyPr>
            <a:normAutofit/>
          </a:bodyPr>
          <a:lstStyle/>
          <a:p>
            <a:r>
              <a:rPr lang="fr-FR" sz="2000" dirty="0">
                <a:solidFill>
                  <a:schemeClr val="accent1">
                    <a:lumMod val="75000"/>
                  </a:schemeClr>
                </a:solidFill>
                <a:latin typeface="Verdana" pitchFamily="34" charset="0"/>
                <a:ea typeface="Verdana" pitchFamily="34" charset="0"/>
              </a:rPr>
              <a:t>Votre profil LinkedIn est un « visage » générique. Il travaille en permanence pour vous. Il est vu par d’autres sans que vous le sachiez forcement. Il ne doit pas être trop spécifique. C’est votre profil généraliste.</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2</a:t>
            </a:fld>
            <a:endParaRPr lang="fr-FR"/>
          </a:p>
        </p:txBody>
      </p:sp>
      <p:sp>
        <p:nvSpPr>
          <p:cNvPr id="8" name="Espace réservé du contenu 2">
            <a:extLst>
              <a:ext uri="{FF2B5EF4-FFF2-40B4-BE49-F238E27FC236}">
                <a16:creationId xmlns:a16="http://schemas.microsoft.com/office/drawing/2014/main" id="{B9C37873-0C0F-4F66-94F9-317BB2C6CF17}"/>
              </a:ext>
            </a:extLst>
          </p:cNvPr>
          <p:cNvSpPr txBox="1">
            <a:spLocks/>
          </p:cNvSpPr>
          <p:nvPr/>
        </p:nvSpPr>
        <p:spPr>
          <a:xfrm>
            <a:off x="228366" y="2625223"/>
            <a:ext cx="10301885" cy="16287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a:solidFill>
                  <a:schemeClr val="accent1">
                    <a:lumMod val="75000"/>
                  </a:schemeClr>
                </a:solidFill>
                <a:latin typeface="Verdana" pitchFamily="34" charset="0"/>
                <a:ea typeface="Verdana" pitchFamily="34" charset="0"/>
              </a:rPr>
              <a:t>Votre CV est un « visage » adapté à un poste et à un secteur d’activité. Vous avez plusieurs CV, avec plus ou moins de détails, qui mettent l’accent sur des postes &amp; secteurs d’activité différents, avec des titres et phrases d’accroche différentes. Votre CV est le visage qui doit vous ressembler dans sa forme.</a:t>
            </a:r>
          </a:p>
        </p:txBody>
      </p:sp>
      <p:sp>
        <p:nvSpPr>
          <p:cNvPr id="10" name="Espace réservé du contenu 2">
            <a:extLst>
              <a:ext uri="{FF2B5EF4-FFF2-40B4-BE49-F238E27FC236}">
                <a16:creationId xmlns:a16="http://schemas.microsoft.com/office/drawing/2014/main" id="{A46DB091-5383-4DC3-B4B2-5286BBF8F9E2}"/>
              </a:ext>
            </a:extLst>
          </p:cNvPr>
          <p:cNvSpPr txBox="1">
            <a:spLocks/>
          </p:cNvSpPr>
          <p:nvPr/>
        </p:nvSpPr>
        <p:spPr>
          <a:xfrm>
            <a:off x="228366" y="4251314"/>
            <a:ext cx="10366801" cy="17612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a:solidFill>
                  <a:schemeClr val="accent1">
                    <a:lumMod val="75000"/>
                  </a:schemeClr>
                </a:solidFill>
                <a:latin typeface="Verdana" pitchFamily="34" charset="0"/>
                <a:ea typeface="Verdana" pitchFamily="34" charset="0"/>
              </a:rPr>
              <a:t>La lettre de motivation est le pont entre une proposition de poste et votre CV. Elle fait le lien entre votre expérience et le profil demandé. Elle doit aussi correspondre à votre projet professionnel court terme. C’est un « visage » adapté à une demande spécifique (poste et entreprise). Elle doit être différente pour chaque demande.</a:t>
            </a:r>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51268" y="2632472"/>
            <a:ext cx="1510900" cy="2344500"/>
          </a:xfrm>
          <a:prstGeom prst="rect">
            <a:avLst/>
          </a:prstGeom>
        </p:spPr>
      </p:pic>
      <p:cxnSp>
        <p:nvCxnSpPr>
          <p:cNvPr id="9" name="Connecteur droit avec flèche 8"/>
          <p:cNvCxnSpPr/>
          <p:nvPr/>
        </p:nvCxnSpPr>
        <p:spPr>
          <a:xfrm>
            <a:off x="10295382" y="2491512"/>
            <a:ext cx="630936" cy="374141"/>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a:cxnSpLocks/>
          </p:cNvCxnSpPr>
          <p:nvPr/>
        </p:nvCxnSpPr>
        <p:spPr>
          <a:xfrm>
            <a:off x="10308044" y="3513169"/>
            <a:ext cx="736092" cy="34845"/>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flipV="1">
            <a:off x="10338013" y="4283914"/>
            <a:ext cx="946404" cy="1188563"/>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Espace réservé du contenu 2">
            <a:extLst>
              <a:ext uri="{FF2B5EF4-FFF2-40B4-BE49-F238E27FC236}">
                <a16:creationId xmlns:a16="http://schemas.microsoft.com/office/drawing/2014/main" id="{8EFEF993-DD2F-4507-A180-FF45337F8B6E}"/>
              </a:ext>
            </a:extLst>
          </p:cNvPr>
          <p:cNvSpPr txBox="1">
            <a:spLocks/>
          </p:cNvSpPr>
          <p:nvPr/>
        </p:nvSpPr>
        <p:spPr>
          <a:xfrm>
            <a:off x="195907" y="5990299"/>
            <a:ext cx="10366801" cy="52996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000" dirty="0">
                <a:solidFill>
                  <a:schemeClr val="accent1">
                    <a:lumMod val="75000"/>
                  </a:schemeClr>
                </a:solidFill>
                <a:latin typeface="Verdana" pitchFamily="34" charset="0"/>
                <a:ea typeface="Verdana" pitchFamily="34" charset="0"/>
              </a:rPr>
              <a:t>Mais Attention: Les trois visages doivent être cohérents.</a:t>
            </a:r>
          </a:p>
        </p:txBody>
      </p:sp>
    </p:spTree>
    <p:extLst>
      <p:ext uri="{BB962C8B-B14F-4D97-AF65-F5344CB8AC3E}">
        <p14:creationId xmlns:p14="http://schemas.microsoft.com/office/powerpoint/2010/main" val="364081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build="p"/>
      <p:bldP spid="10" grpId="0" build="p"/>
      <p:bldP spid="1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16E246-73E6-46E0-B0B5-A8CBEA8B17FF}"/>
              </a:ext>
            </a:extLst>
          </p:cNvPr>
          <p:cNvSpPr>
            <a:spLocks noGrp="1"/>
          </p:cNvSpPr>
          <p:nvPr>
            <p:ph type="title"/>
          </p:nvPr>
        </p:nvSpPr>
        <p:spPr/>
        <p:txBody>
          <a:bodyPr>
            <a:normAutofit/>
          </a:bodyPr>
          <a:lstStyle/>
          <a:p>
            <a:r>
              <a:rPr lang="fr-FR" sz="3200" b="1" dirty="0">
                <a:solidFill>
                  <a:schemeClr val="tx2"/>
                </a:solidFill>
              </a:rPr>
              <a:t>La mise en page</a:t>
            </a:r>
          </a:p>
        </p:txBody>
      </p:sp>
      <p:sp>
        <p:nvSpPr>
          <p:cNvPr id="4" name="Espace réservé du pied de page 3">
            <a:extLst>
              <a:ext uri="{FF2B5EF4-FFF2-40B4-BE49-F238E27FC236}">
                <a16:creationId xmlns:a16="http://schemas.microsoft.com/office/drawing/2014/main" id="{B689CA18-0611-4DD2-982F-46117A14CC15}"/>
              </a:ext>
            </a:extLst>
          </p:cNvPr>
          <p:cNvSpPr>
            <a:spLocks noGrp="1"/>
          </p:cNvSpPr>
          <p:nvPr>
            <p:ph type="ftr" sz="quarter" idx="11"/>
          </p:nvPr>
        </p:nvSpPr>
        <p:spPr>
          <a:xfrm>
            <a:off x="2667122" y="6520260"/>
            <a:ext cx="7367326" cy="365125"/>
          </a:xfrm>
        </p:spPr>
        <p:txBody>
          <a:bodyPr/>
          <a:lstStyle/>
          <a:p>
            <a:r>
              <a:rPr lang="fr-FR"/>
              <a:t>Le CV</a:t>
            </a:r>
            <a:endParaRPr lang="fr-FR" dirty="0"/>
          </a:p>
        </p:txBody>
      </p:sp>
      <p:sp>
        <p:nvSpPr>
          <p:cNvPr id="5" name="Espace réservé du numéro de diapositive 4">
            <a:extLst>
              <a:ext uri="{FF2B5EF4-FFF2-40B4-BE49-F238E27FC236}">
                <a16:creationId xmlns:a16="http://schemas.microsoft.com/office/drawing/2014/main" id="{499F4E54-8CEC-4815-9E1B-987F9EEA66AC}"/>
              </a:ext>
            </a:extLst>
          </p:cNvPr>
          <p:cNvSpPr>
            <a:spLocks noGrp="1"/>
          </p:cNvSpPr>
          <p:nvPr>
            <p:ph type="sldNum" sz="quarter" idx="12"/>
          </p:nvPr>
        </p:nvSpPr>
        <p:spPr/>
        <p:txBody>
          <a:bodyPr/>
          <a:lstStyle/>
          <a:p>
            <a:fld id="{863341BA-BDE9-4307-9667-2D05C92B332C}" type="slidenum">
              <a:rPr lang="fr-FR" smtClean="0"/>
              <a:pPr/>
              <a:t>3</a:t>
            </a:fld>
            <a:endParaRPr lang="fr-FR"/>
          </a:p>
        </p:txBody>
      </p:sp>
      <p:sp>
        <p:nvSpPr>
          <p:cNvPr id="7" name="Rectangle 1">
            <a:extLst>
              <a:ext uri="{FF2B5EF4-FFF2-40B4-BE49-F238E27FC236}">
                <a16:creationId xmlns:a16="http://schemas.microsoft.com/office/drawing/2014/main" id="{F415B3D8-012F-462C-990F-B47B4072B946}"/>
              </a:ext>
            </a:extLst>
          </p:cNvPr>
          <p:cNvSpPr>
            <a:spLocks noChangeArrowheads="1"/>
          </p:cNvSpPr>
          <p:nvPr/>
        </p:nvSpPr>
        <p:spPr bwMode="auto">
          <a:xfrm>
            <a:off x="339987" y="1562459"/>
            <a:ext cx="1052084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400" b="1" i="0" u="none" strike="noStrike" cap="none" normalizeH="0" baseline="0" dirty="0">
                <a:ln>
                  <a:noFill/>
                </a:ln>
                <a:solidFill>
                  <a:schemeClr val="accent1">
                    <a:lumMod val="75000"/>
                  </a:schemeClr>
                </a:solidFill>
                <a:effectLst/>
                <a:latin typeface="Verdana" panose="020B0604030504040204" pitchFamily="34" charset="0"/>
                <a:ea typeface="Verdana" panose="020B0604030504040204" pitchFamily="34" charset="0"/>
                <a:cs typeface="Times New Roman" panose="02020603050405020304" pitchFamily="18" charset="0"/>
              </a:rPr>
              <a:t>Quel paragraphe se lit le plus facilement pour vous ?</a:t>
            </a:r>
            <a:endParaRPr kumimoji="0" lang="fr-FR" altLang="fr-FR" sz="2400" b="0" i="0" u="none" strike="noStrike" cap="none" normalizeH="0" baseline="0" dirty="0">
              <a:ln>
                <a:noFill/>
              </a:ln>
              <a:solidFill>
                <a:schemeClr val="accent1">
                  <a:lumMod val="75000"/>
                </a:schemeClr>
              </a:solidFill>
              <a:effectLst/>
              <a:latin typeface="Verdana" panose="020B0604030504040204" pitchFamily="34" charset="0"/>
              <a:ea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2400" b="0" i="0" u="none" strike="noStrike" cap="none" normalizeH="0" baseline="0" dirty="0">
              <a:ln>
                <a:noFill/>
              </a:ln>
              <a:solidFill>
                <a:schemeClr val="accent1">
                  <a:lumMod val="75000"/>
                </a:schemeClr>
              </a:solidFill>
              <a:effectLst/>
              <a:latin typeface="Verdana" panose="020B0604030504040204" pitchFamily="34" charset="0"/>
              <a:ea typeface="Verdana" panose="020B0604030504040204" pitchFamily="34" charset="0"/>
            </a:endParaRPr>
          </a:p>
        </p:txBody>
      </p:sp>
      <p:graphicFrame>
        <p:nvGraphicFramePr>
          <p:cNvPr id="9" name="Tableau 9">
            <a:extLst>
              <a:ext uri="{FF2B5EF4-FFF2-40B4-BE49-F238E27FC236}">
                <a16:creationId xmlns:a16="http://schemas.microsoft.com/office/drawing/2014/main" id="{E6354130-77DD-43C0-A303-48BFC2D4A66C}"/>
              </a:ext>
            </a:extLst>
          </p:cNvPr>
          <p:cNvGraphicFramePr>
            <a:graphicFrameLocks noGrp="1"/>
          </p:cNvGraphicFramePr>
          <p:nvPr>
            <p:extLst>
              <p:ext uri="{D42A27DB-BD31-4B8C-83A1-F6EECF244321}">
                <p14:modId xmlns:p14="http://schemas.microsoft.com/office/powerpoint/2010/main" val="1407621845"/>
              </p:ext>
            </p:extLst>
          </p:nvPr>
        </p:nvGraphicFramePr>
        <p:xfrm>
          <a:off x="339988" y="2441733"/>
          <a:ext cx="11462907" cy="3675877"/>
        </p:xfrm>
        <a:graphic>
          <a:graphicData uri="http://schemas.openxmlformats.org/drawingml/2006/table">
            <a:tbl>
              <a:tblPr firstRow="1" bandRow="1">
                <a:tableStyleId>{5C22544A-7EE6-4342-B048-85BDC9FD1C3A}</a:tableStyleId>
              </a:tblPr>
              <a:tblGrid>
                <a:gridCol w="3820969">
                  <a:extLst>
                    <a:ext uri="{9D8B030D-6E8A-4147-A177-3AD203B41FA5}">
                      <a16:colId xmlns:a16="http://schemas.microsoft.com/office/drawing/2014/main" val="100537766"/>
                    </a:ext>
                  </a:extLst>
                </a:gridCol>
                <a:gridCol w="3820969">
                  <a:extLst>
                    <a:ext uri="{9D8B030D-6E8A-4147-A177-3AD203B41FA5}">
                      <a16:colId xmlns:a16="http://schemas.microsoft.com/office/drawing/2014/main" val="659684029"/>
                    </a:ext>
                  </a:extLst>
                </a:gridCol>
                <a:gridCol w="3820969">
                  <a:extLst>
                    <a:ext uri="{9D8B030D-6E8A-4147-A177-3AD203B41FA5}">
                      <a16:colId xmlns:a16="http://schemas.microsoft.com/office/drawing/2014/main" val="2866840591"/>
                    </a:ext>
                  </a:extLst>
                </a:gridCol>
              </a:tblGrid>
              <a:tr h="484103">
                <a:tc>
                  <a:txBody>
                    <a:bodyPr/>
                    <a:lstStyle/>
                    <a:p>
                      <a:pPr algn="ctr"/>
                      <a:r>
                        <a:rPr lang="fr-FR" sz="2800" dirty="0"/>
                        <a:t>Times New Roman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800" dirty="0"/>
                        <a:t>Cambria</a:t>
                      </a:r>
                    </a:p>
                  </a:txBody>
                  <a:tcPr/>
                </a:tc>
                <a:tc>
                  <a:txBody>
                    <a:bodyPr/>
                    <a:lstStyle/>
                    <a:p>
                      <a:pPr algn="ctr"/>
                      <a:r>
                        <a:rPr lang="fr-FR" sz="2800" dirty="0"/>
                        <a:t>Verdana</a:t>
                      </a:r>
                    </a:p>
                  </a:txBody>
                  <a:tcPr/>
                </a:tc>
                <a:extLst>
                  <a:ext uri="{0D108BD9-81ED-4DB2-BD59-A6C34878D82A}">
                    <a16:rowId xmlns:a16="http://schemas.microsoft.com/office/drawing/2014/main" val="1598285723"/>
                  </a:ext>
                </a:extLst>
              </a:tr>
              <a:tr h="3157717">
                <a:tc>
                  <a:txBody>
                    <a:bodyPr/>
                    <a:lstStyle/>
                    <a:p>
                      <a:r>
                        <a:rPr lang="fr-FR" sz="2400" kern="1200" dirty="0">
                          <a:solidFill>
                            <a:schemeClr val="dk1"/>
                          </a:solidFill>
                          <a:effectLst/>
                          <a:latin typeface="Times New Roman" panose="02020603050405020304" pitchFamily="18" charset="0"/>
                          <a:ea typeface="+mn-ea"/>
                          <a:cs typeface="Times New Roman" panose="02020603050405020304" pitchFamily="18" charset="0"/>
                        </a:rPr>
                        <a:t>La sociologie et l’histoire de l’art étudient plus la forme, l’anthropologie plus la fonction. Alfred </a:t>
                      </a:r>
                      <a:r>
                        <a:rPr lang="fr-FR" sz="2400" kern="1200" dirty="0" err="1">
                          <a:solidFill>
                            <a:schemeClr val="dk1"/>
                          </a:solidFill>
                          <a:effectLst/>
                          <a:latin typeface="Times New Roman" panose="02020603050405020304" pitchFamily="18" charset="0"/>
                          <a:ea typeface="+mn-ea"/>
                          <a:cs typeface="Times New Roman" panose="02020603050405020304" pitchFamily="18" charset="0"/>
                        </a:rPr>
                        <a:t>Gell</a:t>
                      </a:r>
                      <a:r>
                        <a:rPr lang="fr-FR" sz="2400" kern="1200" dirty="0">
                          <a:solidFill>
                            <a:schemeClr val="dk1"/>
                          </a:solidFill>
                          <a:effectLst/>
                          <a:latin typeface="Times New Roman" panose="02020603050405020304" pitchFamily="18" charset="0"/>
                          <a:ea typeface="+mn-ea"/>
                          <a:cs typeface="Times New Roman" panose="02020603050405020304" pitchFamily="18" charset="0"/>
                        </a:rPr>
                        <a:t> focalise sur la fonction de l’art. Les objets ne sont pas étudiés pour leur beauté</a:t>
                      </a:r>
                      <a:endParaRPr lang="fr-FR" sz="2400" dirty="0">
                        <a:ln w="12700">
                          <a:solidFill>
                            <a:schemeClr val="accent1"/>
                          </a:solidFill>
                        </a:ln>
                        <a:latin typeface="Times New Roman" panose="02020603050405020304" pitchFamily="18" charset="0"/>
                        <a:cs typeface="Times New Roman" panose="02020603050405020304" pitchFamily="18" charset="0"/>
                      </a:endParaRPr>
                    </a:p>
                  </a:txBody>
                  <a:tcPr>
                    <a:noFill/>
                  </a:tcPr>
                </a:tc>
                <a:tc>
                  <a:txBody>
                    <a:bodyPr/>
                    <a:lstStyle/>
                    <a:p>
                      <a:r>
                        <a:rPr lang="fr-FR" sz="2400" kern="1200" dirty="0">
                          <a:solidFill>
                            <a:schemeClr val="dk1"/>
                          </a:solidFill>
                          <a:effectLst/>
                          <a:latin typeface="Cambria" panose="02040503050406030204" pitchFamily="18" charset="0"/>
                          <a:ea typeface="Cambria" panose="02040503050406030204" pitchFamily="18" charset="0"/>
                          <a:cs typeface="+mn-cs"/>
                        </a:rPr>
                        <a:t>La sociologie et l’histoire de l’art étudient plus la forme, l’anthropologie plus la fonction. Alfred </a:t>
                      </a:r>
                      <a:r>
                        <a:rPr lang="fr-FR" sz="2400" kern="1200" dirty="0" err="1">
                          <a:solidFill>
                            <a:schemeClr val="dk1"/>
                          </a:solidFill>
                          <a:effectLst/>
                          <a:latin typeface="Cambria" panose="02040503050406030204" pitchFamily="18" charset="0"/>
                          <a:ea typeface="Cambria" panose="02040503050406030204" pitchFamily="18" charset="0"/>
                          <a:cs typeface="+mn-cs"/>
                        </a:rPr>
                        <a:t>Gell</a:t>
                      </a:r>
                      <a:r>
                        <a:rPr lang="fr-FR" sz="2400" kern="1200" dirty="0">
                          <a:solidFill>
                            <a:schemeClr val="dk1"/>
                          </a:solidFill>
                          <a:effectLst/>
                          <a:latin typeface="Cambria" panose="02040503050406030204" pitchFamily="18" charset="0"/>
                          <a:ea typeface="Cambria" panose="02040503050406030204" pitchFamily="18" charset="0"/>
                          <a:cs typeface="+mn-cs"/>
                        </a:rPr>
                        <a:t> focalise sur la fonction de l’art. Les objets ne sont pas étudiés pour leur beauté</a:t>
                      </a:r>
                      <a:endParaRPr lang="fr-FR" sz="2400" dirty="0">
                        <a:ln w="15875">
                          <a:solidFill>
                            <a:schemeClr val="accent1"/>
                          </a:solidFill>
                        </a:ln>
                        <a:latin typeface="Cambria" panose="02040503050406030204" pitchFamily="18" charset="0"/>
                        <a:ea typeface="Cambria" panose="02040503050406030204" pitchFamily="18" charset="0"/>
                      </a:endParaRPr>
                    </a:p>
                  </a:txBody>
                  <a:tcPr>
                    <a:noFill/>
                  </a:tcPr>
                </a:tc>
                <a:tc>
                  <a:txBody>
                    <a:bodyPr/>
                    <a:lstStyle/>
                    <a:p>
                      <a:r>
                        <a:rPr lang="fr-FR" sz="2000" kern="1200" dirty="0">
                          <a:solidFill>
                            <a:schemeClr val="dk1"/>
                          </a:solidFill>
                          <a:effectLst/>
                          <a:latin typeface="Verdana" panose="020B0604030504040204" pitchFamily="34" charset="0"/>
                          <a:ea typeface="Verdana" panose="020B0604030504040204" pitchFamily="34" charset="0"/>
                          <a:cs typeface="+mn-cs"/>
                        </a:rPr>
                        <a:t>La sociologie et l’histoire de l’art étudient plus la forme, </a:t>
                      </a:r>
                      <a:r>
                        <a:rPr lang="fr-FR" sz="2000" kern="1200" dirty="0">
                          <a:solidFill>
                            <a:srgbClr val="002060"/>
                          </a:solidFill>
                          <a:effectLst/>
                          <a:latin typeface="Verdana" panose="020B0604030504040204" pitchFamily="34" charset="0"/>
                          <a:ea typeface="Verdana" panose="020B0604030504040204" pitchFamily="34" charset="0"/>
                          <a:cs typeface="+mn-cs"/>
                        </a:rPr>
                        <a:t>l’anthropologie</a:t>
                      </a:r>
                      <a:r>
                        <a:rPr lang="fr-FR" sz="2000" kern="1200" dirty="0">
                          <a:solidFill>
                            <a:schemeClr val="dk1"/>
                          </a:solidFill>
                          <a:effectLst/>
                          <a:latin typeface="Verdana" panose="020B0604030504040204" pitchFamily="34" charset="0"/>
                          <a:ea typeface="Verdana" panose="020B0604030504040204" pitchFamily="34" charset="0"/>
                          <a:cs typeface="+mn-cs"/>
                        </a:rPr>
                        <a:t> plus la fonction. Alfred </a:t>
                      </a:r>
                      <a:r>
                        <a:rPr lang="fr-FR" sz="2000" kern="1200" dirty="0" err="1">
                          <a:solidFill>
                            <a:schemeClr val="dk1"/>
                          </a:solidFill>
                          <a:effectLst/>
                          <a:latin typeface="Verdana" panose="020B0604030504040204" pitchFamily="34" charset="0"/>
                          <a:ea typeface="Verdana" panose="020B0604030504040204" pitchFamily="34" charset="0"/>
                          <a:cs typeface="+mn-cs"/>
                        </a:rPr>
                        <a:t>Gell</a:t>
                      </a:r>
                      <a:r>
                        <a:rPr lang="fr-FR" sz="2000" kern="1200" dirty="0">
                          <a:solidFill>
                            <a:schemeClr val="dk1"/>
                          </a:solidFill>
                          <a:effectLst/>
                          <a:latin typeface="Verdana" panose="020B0604030504040204" pitchFamily="34" charset="0"/>
                          <a:ea typeface="Verdana" panose="020B0604030504040204" pitchFamily="34" charset="0"/>
                          <a:cs typeface="+mn-cs"/>
                        </a:rPr>
                        <a:t> focalise sur la fonction de l’art. Les objets ne sont pas étudiés pour leur beauté.</a:t>
                      </a:r>
                      <a:endParaRPr lang="fr-FR" sz="2000" dirty="0">
                        <a:ln>
                          <a:solidFill>
                            <a:schemeClr val="tx1">
                              <a:alpha val="76000"/>
                            </a:schemeClr>
                          </a:solidFill>
                        </a:ln>
                        <a:latin typeface="Verdana" panose="020B0604030504040204" pitchFamily="34" charset="0"/>
                        <a:ea typeface="Verdana" panose="020B0604030504040204" pitchFamily="34" charset="0"/>
                      </a:endParaRPr>
                    </a:p>
                  </a:txBody>
                  <a:tcPr>
                    <a:noFill/>
                  </a:tcPr>
                </a:tc>
                <a:extLst>
                  <a:ext uri="{0D108BD9-81ED-4DB2-BD59-A6C34878D82A}">
                    <a16:rowId xmlns:a16="http://schemas.microsoft.com/office/drawing/2014/main" val="1676147040"/>
                  </a:ext>
                </a:extLst>
              </a:tr>
            </a:tbl>
          </a:graphicData>
        </a:graphic>
      </p:graphicFrame>
    </p:spTree>
    <p:extLst>
      <p:ext uri="{BB962C8B-B14F-4D97-AF65-F5344CB8AC3E}">
        <p14:creationId xmlns:p14="http://schemas.microsoft.com/office/powerpoint/2010/main" val="1805865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La mise en page</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7"/>
            <a:ext cx="11567479" cy="4669222"/>
          </a:xfrm>
        </p:spPr>
        <p:txBody>
          <a:bodyPr>
            <a:normAutofit/>
          </a:bodyPr>
          <a:lstStyle/>
          <a:p>
            <a:r>
              <a:rPr lang="fr-FR" sz="2400" dirty="0">
                <a:solidFill>
                  <a:schemeClr val="tx2"/>
                </a:solidFill>
                <a:latin typeface="Verdana" pitchFamily="34" charset="0"/>
                <a:ea typeface="Verdana" pitchFamily="34" charset="0"/>
              </a:rPr>
              <a:t>La police de caractères Verdana est plus facile à lire.</a:t>
            </a:r>
          </a:p>
          <a:p>
            <a:r>
              <a:rPr lang="fr-FR" sz="2400" dirty="0">
                <a:solidFill>
                  <a:schemeClr val="tx2"/>
                </a:solidFill>
                <a:latin typeface="Verdana" pitchFamily="34" charset="0"/>
                <a:ea typeface="Verdana" pitchFamily="34" charset="0"/>
              </a:rPr>
              <a:t>Ne changez pas de police à l’intérieur d’un document.</a:t>
            </a:r>
          </a:p>
          <a:p>
            <a:r>
              <a:rPr lang="fr-FR" sz="2400" dirty="0">
                <a:solidFill>
                  <a:schemeClr val="tx2"/>
                </a:solidFill>
                <a:latin typeface="Verdana" pitchFamily="34" charset="0"/>
                <a:ea typeface="Verdana" pitchFamily="34" charset="0"/>
              </a:rPr>
              <a:t>N’ayez pas trop de tailles de caractères différentes. L’ensemble doit rester harmonieux.</a:t>
            </a:r>
          </a:p>
          <a:p>
            <a:r>
              <a:rPr lang="fr-FR" sz="2400" dirty="0">
                <a:solidFill>
                  <a:schemeClr val="tx2"/>
                </a:solidFill>
                <a:latin typeface="Verdana" pitchFamily="34" charset="0"/>
                <a:ea typeface="Verdana" pitchFamily="34" charset="0"/>
              </a:rPr>
              <a:t>Utilisez le gras uniquement pour des informations importantes.</a:t>
            </a:r>
          </a:p>
          <a:p>
            <a:r>
              <a:rPr lang="fr-FR" sz="2400" dirty="0">
                <a:solidFill>
                  <a:schemeClr val="tx2"/>
                </a:solidFill>
                <a:latin typeface="Verdana" pitchFamily="34" charset="0"/>
                <a:ea typeface="Verdana" pitchFamily="34" charset="0"/>
              </a:rPr>
              <a:t>N’utilisez que rarement des mots en majuscules.</a:t>
            </a:r>
          </a:p>
          <a:p>
            <a:r>
              <a:rPr lang="fr-FR" sz="2400" dirty="0">
                <a:solidFill>
                  <a:schemeClr val="tx2"/>
                </a:solidFill>
                <a:latin typeface="Verdana" pitchFamily="34" charset="0"/>
                <a:ea typeface="Verdana" pitchFamily="34" charset="0"/>
              </a:rPr>
              <a:t>Pour les couleurs:</a:t>
            </a:r>
          </a:p>
          <a:p>
            <a:pPr lvl="1"/>
            <a:r>
              <a:rPr lang="fr-FR" sz="2000" dirty="0">
                <a:solidFill>
                  <a:schemeClr val="tx2"/>
                </a:solidFill>
                <a:latin typeface="Verdana" pitchFamily="34" charset="0"/>
                <a:ea typeface="Verdana" pitchFamily="34" charset="0"/>
              </a:rPr>
              <a:t>Evitez le vert et rouge.</a:t>
            </a:r>
          </a:p>
          <a:p>
            <a:pPr lvl="1"/>
            <a:r>
              <a:rPr lang="fr-FR" sz="2000" dirty="0">
                <a:solidFill>
                  <a:schemeClr val="tx2"/>
                </a:solidFill>
                <a:latin typeface="Verdana" pitchFamily="34" charset="0"/>
                <a:ea typeface="Verdana" pitchFamily="34" charset="0"/>
              </a:rPr>
              <a:t>Le contraste doit être prononcé.</a:t>
            </a:r>
          </a:p>
          <a:p>
            <a:pPr lvl="1"/>
            <a:r>
              <a:rPr lang="fr-FR" sz="2000" dirty="0">
                <a:solidFill>
                  <a:schemeClr val="tx2"/>
                </a:solidFill>
                <a:latin typeface="Verdana" pitchFamily="34" charset="0"/>
                <a:ea typeface="Verdana" pitchFamily="34" charset="0"/>
              </a:rPr>
              <a:t>Imprimez toujours un CV avec des couleurs en noir et blanc.</a:t>
            </a:r>
          </a:p>
          <a:p>
            <a:pPr lvl="1"/>
            <a:r>
              <a:rPr lang="fr-FR" sz="2000" dirty="0">
                <a:solidFill>
                  <a:schemeClr val="tx2"/>
                </a:solidFill>
                <a:latin typeface="Verdana" pitchFamily="34" charset="0"/>
                <a:ea typeface="Verdana" pitchFamily="34" charset="0"/>
              </a:rPr>
              <a:t>La couleur doit apporter quelque chose (gaieté ou lisibilité).</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4</a:t>
            </a:fld>
            <a:endParaRPr lang="fr-FR"/>
          </a:p>
        </p:txBody>
      </p:sp>
    </p:spTree>
    <p:extLst>
      <p:ext uri="{BB962C8B-B14F-4D97-AF65-F5344CB8AC3E}">
        <p14:creationId xmlns:p14="http://schemas.microsoft.com/office/powerpoint/2010/main" val="105154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Avoir plusieurs CV</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7"/>
            <a:ext cx="11567479" cy="4669222"/>
          </a:xfrm>
        </p:spPr>
        <p:txBody>
          <a:bodyPr>
            <a:normAutofit/>
          </a:bodyPr>
          <a:lstStyle/>
          <a:p>
            <a:r>
              <a:rPr lang="fr-FR" sz="2400" dirty="0">
                <a:solidFill>
                  <a:schemeClr val="accent1">
                    <a:lumMod val="75000"/>
                  </a:schemeClr>
                </a:solidFill>
                <a:latin typeface="Verdana" pitchFamily="34" charset="0"/>
                <a:ea typeface="Verdana" pitchFamily="34" charset="0"/>
              </a:rPr>
              <a:t>Les recruteurs utilisent de plus en plus des logiciels qui analysent automatiquement les CV.</a:t>
            </a:r>
          </a:p>
          <a:p>
            <a:r>
              <a:rPr lang="fr-FR" sz="2400" dirty="0">
                <a:solidFill>
                  <a:schemeClr val="accent1">
                    <a:lumMod val="75000"/>
                  </a:schemeClr>
                </a:solidFill>
                <a:latin typeface="Verdana" pitchFamily="34" charset="0"/>
                <a:ea typeface="Verdana" pitchFamily="34" charset="0"/>
              </a:rPr>
              <a:t>Quand un recruteur lit un CV il doit être convaincu en 10 secondes que le CV vaut le coup d’être étudié plus en détails.</a:t>
            </a:r>
          </a:p>
          <a:p>
            <a:r>
              <a:rPr lang="fr-FR" sz="2400" dirty="0">
                <a:solidFill>
                  <a:schemeClr val="accent1">
                    <a:lumMod val="75000"/>
                  </a:schemeClr>
                </a:solidFill>
                <a:latin typeface="Verdana" pitchFamily="34" charset="0"/>
                <a:ea typeface="Verdana" pitchFamily="34" charset="0"/>
              </a:rPr>
              <a:t>Ceci a plusieurs conséquences:</a:t>
            </a:r>
          </a:p>
          <a:p>
            <a:pPr lvl="1"/>
            <a:r>
              <a:rPr lang="fr-FR" sz="2400" dirty="0">
                <a:solidFill>
                  <a:schemeClr val="accent1">
                    <a:lumMod val="75000"/>
                  </a:schemeClr>
                </a:solidFill>
                <a:latin typeface="Verdana" pitchFamily="34" charset="0"/>
                <a:ea typeface="Verdana" pitchFamily="34" charset="0"/>
              </a:rPr>
              <a:t>La forme du CV ne doit pas être trop fantaisiste, autrement la lecture automatique passera à côté de mots clés importants ou le recruteur rejettera le CV à cause de la forme.</a:t>
            </a:r>
          </a:p>
          <a:p>
            <a:pPr lvl="1"/>
            <a:r>
              <a:rPr lang="fr-FR" sz="2400" dirty="0">
                <a:solidFill>
                  <a:schemeClr val="accent1">
                    <a:lumMod val="75000"/>
                  </a:schemeClr>
                </a:solidFill>
                <a:latin typeface="Verdana" pitchFamily="34" charset="0"/>
                <a:ea typeface="Verdana" pitchFamily="34" charset="0"/>
              </a:rPr>
              <a:t>Le CV doit être adapté à l’annonce à laquelle vous répondez. Il faut reprendre des mots clés de l’annonce et il faut mettre en avant vos compétences et expériences qui correspondent au profil recherché.</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5</a:t>
            </a:fld>
            <a:endParaRPr lang="fr-FR"/>
          </a:p>
        </p:txBody>
      </p:sp>
    </p:spTree>
    <p:extLst>
      <p:ext uri="{BB962C8B-B14F-4D97-AF65-F5344CB8AC3E}">
        <p14:creationId xmlns:p14="http://schemas.microsoft.com/office/powerpoint/2010/main" val="357034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Des exemples de CV</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6</a:t>
            </a:fld>
            <a:endParaRPr lang="fr-FR"/>
          </a:p>
        </p:txBody>
      </p:sp>
      <p:pic>
        <p:nvPicPr>
          <p:cNvPr id="10" name="Picutre 1">
            <a:extLst>
              <a:ext uri="{FF2B5EF4-FFF2-40B4-BE49-F238E27FC236}">
                <a16:creationId xmlns:a16="http://schemas.microsoft.com/office/drawing/2014/main" id="{3D8E193E-486F-4540-9A9F-651CD91DBD24}"/>
              </a:ext>
            </a:extLst>
          </p:cNvPr>
          <p:cNvPicPr/>
          <p:nvPr/>
        </p:nvPicPr>
        <p:blipFill>
          <a:blip r:embed="rId2"/>
          <a:stretch/>
        </p:blipFill>
        <p:spPr>
          <a:xfrm>
            <a:off x="239349" y="1697791"/>
            <a:ext cx="3751647" cy="4636233"/>
          </a:xfrm>
          <a:prstGeom prst="rect">
            <a:avLst/>
          </a:prstGeom>
        </p:spPr>
      </p:pic>
      <p:pic>
        <p:nvPicPr>
          <p:cNvPr id="11" name="Picutre 2">
            <a:extLst>
              <a:ext uri="{FF2B5EF4-FFF2-40B4-BE49-F238E27FC236}">
                <a16:creationId xmlns:a16="http://schemas.microsoft.com/office/drawing/2014/main" id="{9737B116-AFC3-409B-AAF7-58323C3F9B8C}"/>
              </a:ext>
            </a:extLst>
          </p:cNvPr>
          <p:cNvPicPr/>
          <p:nvPr/>
        </p:nvPicPr>
        <p:blipFill>
          <a:blip r:embed="rId3"/>
          <a:stretch/>
        </p:blipFill>
        <p:spPr>
          <a:xfrm>
            <a:off x="4178151" y="1697790"/>
            <a:ext cx="3548319" cy="4636233"/>
          </a:xfrm>
          <a:prstGeom prst="rect">
            <a:avLst/>
          </a:prstGeom>
        </p:spPr>
      </p:pic>
      <p:pic>
        <p:nvPicPr>
          <p:cNvPr id="12" name="Picutre 3">
            <a:extLst>
              <a:ext uri="{FF2B5EF4-FFF2-40B4-BE49-F238E27FC236}">
                <a16:creationId xmlns:a16="http://schemas.microsoft.com/office/drawing/2014/main" id="{5BB966C9-C51E-49AA-8D51-846596BDA1A2}"/>
              </a:ext>
            </a:extLst>
          </p:cNvPr>
          <p:cNvPicPr/>
          <p:nvPr/>
        </p:nvPicPr>
        <p:blipFill>
          <a:blip r:embed="rId4"/>
          <a:stretch/>
        </p:blipFill>
        <p:spPr>
          <a:xfrm>
            <a:off x="7984962" y="1631041"/>
            <a:ext cx="3876993" cy="4747746"/>
          </a:xfrm>
          <a:prstGeom prst="rect">
            <a:avLst/>
          </a:prstGeom>
        </p:spPr>
      </p:pic>
    </p:spTree>
    <p:extLst>
      <p:ext uri="{BB962C8B-B14F-4D97-AF65-F5344CB8AC3E}">
        <p14:creationId xmlns:p14="http://schemas.microsoft.com/office/powerpoint/2010/main" val="587242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Que doit comporter un CV?</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771897"/>
            <a:ext cx="3343366" cy="643725"/>
          </a:xfrm>
        </p:spPr>
        <p:txBody>
          <a:bodyPr>
            <a:normAutofit/>
          </a:bodyPr>
          <a:lstStyle/>
          <a:p>
            <a:r>
              <a:rPr lang="fr-FR" sz="2400" dirty="0">
                <a:solidFill>
                  <a:schemeClr val="tx2"/>
                </a:solidFill>
                <a:latin typeface="Verdana" pitchFamily="34" charset="0"/>
                <a:ea typeface="Verdana" pitchFamily="34" charset="0"/>
              </a:rPr>
              <a:t>Votre identité.</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7</a:t>
            </a:fld>
            <a:endParaRPr lang="fr-FR"/>
          </a:p>
        </p:txBody>
      </p:sp>
      <p:sp>
        <p:nvSpPr>
          <p:cNvPr id="7" name="Espace réservé du contenu 2">
            <a:extLst>
              <a:ext uri="{FF2B5EF4-FFF2-40B4-BE49-F238E27FC236}">
                <a16:creationId xmlns:a16="http://schemas.microsoft.com/office/drawing/2014/main" id="{4B80FC6E-1C94-491D-9942-BA633A101E5E}"/>
              </a:ext>
            </a:extLst>
          </p:cNvPr>
          <p:cNvSpPr txBox="1">
            <a:spLocks/>
          </p:cNvSpPr>
          <p:nvPr/>
        </p:nvSpPr>
        <p:spPr>
          <a:xfrm>
            <a:off x="249383" y="3938404"/>
            <a:ext cx="11567479" cy="6437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400" dirty="0">
                <a:solidFill>
                  <a:schemeClr val="tx2"/>
                </a:solidFill>
                <a:latin typeface="Verdana" pitchFamily="34" charset="0"/>
                <a:ea typeface="Verdana" pitchFamily="34" charset="0"/>
              </a:rPr>
              <a:t>Votre expérience professionnelle.</a:t>
            </a:r>
          </a:p>
        </p:txBody>
      </p:sp>
      <p:sp>
        <p:nvSpPr>
          <p:cNvPr id="9" name="Espace réservé du contenu 2">
            <a:extLst>
              <a:ext uri="{FF2B5EF4-FFF2-40B4-BE49-F238E27FC236}">
                <a16:creationId xmlns:a16="http://schemas.microsoft.com/office/drawing/2014/main" id="{6446B32C-8EB0-4A98-A895-376C014CDAFC}"/>
              </a:ext>
            </a:extLst>
          </p:cNvPr>
          <p:cNvSpPr txBox="1">
            <a:spLocks/>
          </p:cNvSpPr>
          <p:nvPr/>
        </p:nvSpPr>
        <p:spPr>
          <a:xfrm>
            <a:off x="249383" y="3329262"/>
            <a:ext cx="11567479" cy="6437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400" dirty="0">
                <a:solidFill>
                  <a:schemeClr val="tx2"/>
                </a:solidFill>
                <a:latin typeface="Verdana" pitchFamily="34" charset="0"/>
                <a:ea typeface="Verdana" pitchFamily="34" charset="0"/>
              </a:rPr>
              <a:t>Votre formation.</a:t>
            </a:r>
          </a:p>
        </p:txBody>
      </p:sp>
      <p:sp>
        <p:nvSpPr>
          <p:cNvPr id="11" name="Espace réservé du contenu 2">
            <a:extLst>
              <a:ext uri="{FF2B5EF4-FFF2-40B4-BE49-F238E27FC236}">
                <a16:creationId xmlns:a16="http://schemas.microsoft.com/office/drawing/2014/main" id="{6D4B9C00-44E2-40F1-A3DE-5E6F54FB0BE2}"/>
              </a:ext>
            </a:extLst>
          </p:cNvPr>
          <p:cNvSpPr txBox="1">
            <a:spLocks/>
          </p:cNvSpPr>
          <p:nvPr/>
        </p:nvSpPr>
        <p:spPr>
          <a:xfrm>
            <a:off x="249383" y="5765829"/>
            <a:ext cx="7642991" cy="6437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400" dirty="0">
                <a:solidFill>
                  <a:schemeClr val="tx2"/>
                </a:solidFill>
                <a:latin typeface="Verdana" pitchFamily="34" charset="0"/>
                <a:ea typeface="Verdana" pitchFamily="34" charset="0"/>
              </a:rPr>
              <a:t>Des activités ou connaissances intéressantes.</a:t>
            </a:r>
          </a:p>
        </p:txBody>
      </p:sp>
      <p:sp>
        <p:nvSpPr>
          <p:cNvPr id="12" name="Espace réservé du contenu 2">
            <a:extLst>
              <a:ext uri="{FF2B5EF4-FFF2-40B4-BE49-F238E27FC236}">
                <a16:creationId xmlns:a16="http://schemas.microsoft.com/office/drawing/2014/main" id="{26D1DAFE-317B-4733-A963-81B37A6082D9}"/>
              </a:ext>
            </a:extLst>
          </p:cNvPr>
          <p:cNvSpPr txBox="1">
            <a:spLocks/>
          </p:cNvSpPr>
          <p:nvPr/>
        </p:nvSpPr>
        <p:spPr>
          <a:xfrm>
            <a:off x="249383" y="5156688"/>
            <a:ext cx="5431570" cy="6437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400" dirty="0">
                <a:solidFill>
                  <a:schemeClr val="tx2"/>
                </a:solidFill>
                <a:latin typeface="Verdana" pitchFamily="34" charset="0"/>
                <a:ea typeface="Verdana" pitchFamily="34" charset="0"/>
              </a:rPr>
              <a:t>Vos </a:t>
            </a:r>
            <a:r>
              <a:rPr lang="fr-FR" sz="2400" dirty="0">
                <a:solidFill>
                  <a:srgbClr val="002060"/>
                </a:solidFill>
                <a:latin typeface="Verdana" pitchFamily="34" charset="0"/>
                <a:ea typeface="Verdana" pitchFamily="34" charset="0"/>
              </a:rPr>
              <a:t>savoir</a:t>
            </a:r>
            <a:r>
              <a:rPr lang="fr-FR" sz="2400" dirty="0">
                <a:solidFill>
                  <a:schemeClr val="tx2"/>
                </a:solidFill>
                <a:latin typeface="Verdana" pitchFamily="34" charset="0"/>
                <a:ea typeface="Verdana" pitchFamily="34" charset="0"/>
              </a:rPr>
              <a:t>-être (soft </a:t>
            </a:r>
            <a:r>
              <a:rPr lang="fr-FR" sz="2400" dirty="0" err="1">
                <a:solidFill>
                  <a:schemeClr val="tx2"/>
                </a:solidFill>
                <a:latin typeface="Verdana" pitchFamily="34" charset="0"/>
                <a:ea typeface="Verdana" pitchFamily="34" charset="0"/>
              </a:rPr>
              <a:t>skills</a:t>
            </a:r>
            <a:r>
              <a:rPr lang="fr-FR" sz="2400" dirty="0">
                <a:solidFill>
                  <a:schemeClr val="tx2"/>
                </a:solidFill>
                <a:latin typeface="Verdana" pitchFamily="34" charset="0"/>
                <a:ea typeface="Verdana" pitchFamily="34" charset="0"/>
              </a:rPr>
              <a:t>).</a:t>
            </a:r>
          </a:p>
        </p:txBody>
      </p:sp>
      <p:pic>
        <p:nvPicPr>
          <p:cNvPr id="1028" name="Picture 4" descr="Quelles sont les compétences que les recruteurs recherchent ? Hard ...">
            <a:extLst>
              <a:ext uri="{FF2B5EF4-FFF2-40B4-BE49-F238E27FC236}">
                <a16:creationId xmlns:a16="http://schemas.microsoft.com/office/drawing/2014/main" id="{BE675711-2219-4E92-8CE8-C9EC242D8A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2343" y="1640076"/>
            <a:ext cx="4760308" cy="2380154"/>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contenu 2">
            <a:extLst>
              <a:ext uri="{FF2B5EF4-FFF2-40B4-BE49-F238E27FC236}">
                <a16:creationId xmlns:a16="http://schemas.microsoft.com/office/drawing/2014/main" id="{B9C37873-0C0F-4F66-94F9-317BB2C6CF17}"/>
              </a:ext>
            </a:extLst>
          </p:cNvPr>
          <p:cNvSpPr txBox="1">
            <a:spLocks/>
          </p:cNvSpPr>
          <p:nvPr/>
        </p:nvSpPr>
        <p:spPr>
          <a:xfrm>
            <a:off x="249383" y="4547546"/>
            <a:ext cx="11567479" cy="6437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400" dirty="0">
                <a:solidFill>
                  <a:schemeClr val="tx2"/>
                </a:solidFill>
                <a:latin typeface="Verdana" pitchFamily="34" charset="0"/>
                <a:ea typeface="Verdana" pitchFamily="34" charset="0"/>
              </a:rPr>
              <a:t>Vos compétences techniques (hard </a:t>
            </a:r>
            <a:r>
              <a:rPr lang="fr-FR" sz="2400" dirty="0" err="1">
                <a:solidFill>
                  <a:schemeClr val="tx2"/>
                </a:solidFill>
                <a:latin typeface="Verdana" pitchFamily="34" charset="0"/>
                <a:ea typeface="Verdana" pitchFamily="34" charset="0"/>
              </a:rPr>
              <a:t>skills</a:t>
            </a:r>
            <a:r>
              <a:rPr lang="fr-FR" sz="2400" dirty="0">
                <a:solidFill>
                  <a:schemeClr val="tx2"/>
                </a:solidFill>
                <a:latin typeface="Verdana" pitchFamily="34" charset="0"/>
                <a:ea typeface="Verdana" pitchFamily="34" charset="0"/>
              </a:rPr>
              <a:t>).</a:t>
            </a:r>
          </a:p>
        </p:txBody>
      </p:sp>
      <p:pic>
        <p:nvPicPr>
          <p:cNvPr id="17" name="Image 16">
            <a:extLst>
              <a:ext uri="{FF2B5EF4-FFF2-40B4-BE49-F238E27FC236}">
                <a16:creationId xmlns:a16="http://schemas.microsoft.com/office/drawing/2014/main" id="{D94E922E-8071-407F-89FD-040C26E43B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3108" y="4275065"/>
            <a:ext cx="2722997" cy="2179282"/>
          </a:xfrm>
          <a:prstGeom prst="rect">
            <a:avLst/>
          </a:prstGeom>
        </p:spPr>
      </p:pic>
      <p:sp>
        <p:nvSpPr>
          <p:cNvPr id="19" name="Espace réservé du contenu 2">
            <a:extLst>
              <a:ext uri="{FF2B5EF4-FFF2-40B4-BE49-F238E27FC236}">
                <a16:creationId xmlns:a16="http://schemas.microsoft.com/office/drawing/2014/main" id="{1741B676-2122-42EF-97DE-A77A81F2FB05}"/>
              </a:ext>
            </a:extLst>
          </p:cNvPr>
          <p:cNvSpPr txBox="1">
            <a:spLocks/>
          </p:cNvSpPr>
          <p:nvPr/>
        </p:nvSpPr>
        <p:spPr>
          <a:xfrm>
            <a:off x="239349" y="2470975"/>
            <a:ext cx="5061919" cy="94138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400" dirty="0">
                <a:solidFill>
                  <a:schemeClr val="tx2"/>
                </a:solidFill>
                <a:latin typeface="Verdana" pitchFamily="34" charset="0"/>
                <a:ea typeface="Verdana" pitchFamily="34" charset="0"/>
              </a:rPr>
              <a:t>Une phrase d’accroche et un résumé de 2 à 3 lignes.</a:t>
            </a:r>
          </a:p>
        </p:txBody>
      </p:sp>
      <p:pic>
        <p:nvPicPr>
          <p:cNvPr id="16" name="Image 15" descr="Une image contenant fleur, arbre, pose, plante&#10;&#10;Description générée automatiquement">
            <a:extLst>
              <a:ext uri="{FF2B5EF4-FFF2-40B4-BE49-F238E27FC236}">
                <a16:creationId xmlns:a16="http://schemas.microsoft.com/office/drawing/2014/main" id="{E3ACA1E2-2AD8-451B-841D-7DB3B5F468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1302" y="2400116"/>
            <a:ext cx="1740711" cy="1310574"/>
          </a:xfrm>
          <a:prstGeom prst="rect">
            <a:avLst/>
          </a:prstGeom>
        </p:spPr>
      </p:pic>
    </p:spTree>
    <p:extLst>
      <p:ext uri="{BB962C8B-B14F-4D97-AF65-F5344CB8AC3E}">
        <p14:creationId xmlns:p14="http://schemas.microsoft.com/office/powerpoint/2010/main" val="325346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P spid="9" grpId="0" build="p"/>
      <p:bldP spid="11" grpId="0" build="p"/>
      <p:bldP spid="12" grpId="0" build="p"/>
      <p:bldP spid="8" grpId="0" build="p"/>
      <p:bldP spid="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Votre identité</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6"/>
            <a:ext cx="11567479" cy="4980508"/>
          </a:xfrm>
        </p:spPr>
        <p:txBody>
          <a:bodyPr>
            <a:normAutofit/>
          </a:bodyPr>
          <a:lstStyle/>
          <a:p>
            <a:r>
              <a:rPr lang="fr-FR" sz="2400" dirty="0">
                <a:solidFill>
                  <a:schemeClr val="tx2"/>
                </a:solidFill>
                <a:latin typeface="Verdana" pitchFamily="34" charset="0"/>
                <a:ea typeface="Verdana" pitchFamily="34" charset="0"/>
              </a:rPr>
              <a:t>Prénom (avec un</a:t>
            </a:r>
            <a:r>
              <a:rPr lang="fr-FR" sz="2400" dirty="0">
                <a:solidFill>
                  <a:srgbClr val="002060"/>
                </a:solidFill>
                <a:latin typeface="Verdana" pitchFamily="34" charset="0"/>
                <a:ea typeface="Verdana" pitchFamily="34" charset="0"/>
              </a:rPr>
              <a:t>e</a:t>
            </a:r>
            <a:r>
              <a:rPr lang="fr-FR" sz="2400" dirty="0">
                <a:solidFill>
                  <a:schemeClr val="tx2"/>
                </a:solidFill>
                <a:latin typeface="Verdana" pitchFamily="34" charset="0"/>
                <a:ea typeface="Verdana" pitchFamily="34" charset="0"/>
              </a:rPr>
              <a:t> seul</a:t>
            </a:r>
            <a:r>
              <a:rPr lang="fr-FR" sz="2400" dirty="0">
                <a:solidFill>
                  <a:srgbClr val="FF0000"/>
                </a:solidFill>
                <a:latin typeface="Verdana" pitchFamily="34" charset="0"/>
                <a:ea typeface="Verdana" pitchFamily="34" charset="0"/>
              </a:rPr>
              <a:t>e</a:t>
            </a:r>
            <a:r>
              <a:rPr lang="fr-FR" sz="2400" dirty="0">
                <a:solidFill>
                  <a:schemeClr val="tx2"/>
                </a:solidFill>
                <a:latin typeface="Verdana" pitchFamily="34" charset="0"/>
                <a:ea typeface="Verdana" pitchFamily="34" charset="0"/>
              </a:rPr>
              <a:t> majuscule).</a:t>
            </a:r>
          </a:p>
          <a:p>
            <a:r>
              <a:rPr lang="fr-FR" sz="2400" dirty="0">
                <a:solidFill>
                  <a:schemeClr val="tx2"/>
                </a:solidFill>
                <a:latin typeface="Verdana" pitchFamily="34" charset="0"/>
                <a:ea typeface="Verdana" pitchFamily="34" charset="0"/>
              </a:rPr>
              <a:t>Nom (de préférence tout en majuscules)</a:t>
            </a:r>
          </a:p>
          <a:p>
            <a:r>
              <a:rPr lang="fr-FR" sz="2400" dirty="0">
                <a:solidFill>
                  <a:schemeClr val="tx2"/>
                </a:solidFill>
                <a:latin typeface="Verdana" pitchFamily="34" charset="0"/>
                <a:ea typeface="Verdana" pitchFamily="34" charset="0"/>
              </a:rPr>
              <a:t>[L’adresse].</a:t>
            </a:r>
          </a:p>
          <a:p>
            <a:r>
              <a:rPr lang="fr-FR" sz="2400" dirty="0">
                <a:solidFill>
                  <a:schemeClr val="tx2"/>
                </a:solidFill>
                <a:latin typeface="Verdana" pitchFamily="34" charset="0"/>
                <a:ea typeface="Verdana" pitchFamily="34" charset="0"/>
              </a:rPr>
              <a:t>Numéro de téléphone +33 (0) ……</a:t>
            </a:r>
          </a:p>
          <a:p>
            <a:r>
              <a:rPr lang="fr-FR" sz="2400" dirty="0">
                <a:solidFill>
                  <a:schemeClr val="tx2"/>
                </a:solidFill>
                <a:latin typeface="Verdana" pitchFamily="34" charset="0"/>
                <a:ea typeface="Verdana" pitchFamily="34" charset="0"/>
              </a:rPr>
              <a:t>Mail. Une adresse sérieuse.</a:t>
            </a:r>
          </a:p>
          <a:p>
            <a:r>
              <a:rPr lang="fr-FR" sz="2400" dirty="0">
                <a:solidFill>
                  <a:schemeClr val="tx2"/>
                </a:solidFill>
                <a:latin typeface="Verdana" pitchFamily="34" charset="0"/>
                <a:ea typeface="Verdana" pitchFamily="34" charset="0"/>
              </a:rPr>
              <a:t>URL de LinkedIn. De préférence un URL simplifié.</a:t>
            </a:r>
          </a:p>
          <a:p>
            <a:r>
              <a:rPr lang="fr-FR" sz="2400" dirty="0">
                <a:solidFill>
                  <a:schemeClr val="tx2"/>
                </a:solidFill>
                <a:latin typeface="Verdana" pitchFamily="34" charset="0"/>
                <a:ea typeface="Verdana" pitchFamily="34" charset="0"/>
              </a:rPr>
              <a:t>[L’âge]. Eventuellement l’année de naissance, mais pas la date.</a:t>
            </a:r>
          </a:p>
          <a:p>
            <a:r>
              <a:rPr lang="fr-FR" sz="2400" dirty="0">
                <a:solidFill>
                  <a:schemeClr val="tx2"/>
                </a:solidFill>
                <a:latin typeface="Verdana" pitchFamily="34" charset="0"/>
                <a:ea typeface="Verdana" pitchFamily="34" charset="0"/>
              </a:rPr>
              <a:t>[La photo]. Sérieux, fond neutre, sourire modeste, habits corrects. Mais pas de photo d’identité.</a:t>
            </a:r>
          </a:p>
          <a:p>
            <a:r>
              <a:rPr lang="fr-FR" sz="2400" dirty="0">
                <a:solidFill>
                  <a:schemeClr val="tx2"/>
                </a:solidFill>
                <a:latin typeface="Verdana" pitchFamily="34" charset="0"/>
                <a:ea typeface="Verdana" pitchFamily="34" charset="0"/>
              </a:rPr>
              <a:t>[Permis]. [Voiture personnel</a:t>
            </a:r>
            <a:r>
              <a:rPr lang="fr-FR" sz="2400" dirty="0">
                <a:solidFill>
                  <a:srgbClr val="002060"/>
                </a:solidFill>
                <a:latin typeface="Verdana" pitchFamily="34" charset="0"/>
                <a:ea typeface="Verdana" pitchFamily="34" charset="0"/>
              </a:rPr>
              <a:t>le</a:t>
            </a:r>
            <a:r>
              <a:rPr lang="fr-FR" sz="2400" dirty="0">
                <a:solidFill>
                  <a:schemeClr val="tx2"/>
                </a:solidFill>
                <a:latin typeface="Verdana" pitchFamily="34" charset="0"/>
                <a:ea typeface="Verdana" pitchFamily="34" charset="0"/>
              </a:rPr>
              <a:t>].</a:t>
            </a:r>
          </a:p>
          <a:p>
            <a:r>
              <a:rPr lang="fr-FR" sz="2400" dirty="0">
                <a:solidFill>
                  <a:schemeClr val="tx2"/>
                </a:solidFill>
                <a:latin typeface="Verdana" pitchFamily="34" charset="0"/>
                <a:ea typeface="Verdana" pitchFamily="34" charset="0"/>
              </a:rPr>
              <a:t>Mettez des pictogrammes pour le téléphone, mail etc.</a:t>
            </a:r>
          </a:p>
          <a:p>
            <a:endParaRPr lang="fr-FR" sz="2400" dirty="0">
              <a:solidFill>
                <a:schemeClr val="tx2"/>
              </a:solidFill>
              <a:latin typeface="Verdana" pitchFamily="34" charset="0"/>
              <a:ea typeface="Verdana" pitchFamily="34" charset="0"/>
            </a:endParaRP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8</a:t>
            </a:fld>
            <a:endParaRPr lang="fr-FR"/>
          </a:p>
        </p:txBody>
      </p:sp>
      <p:pic>
        <p:nvPicPr>
          <p:cNvPr id="14" name="Image 13" descr="Une image contenant personne, extérieur, habits, femme&#10;&#10;Description générée automatiquement">
            <a:extLst>
              <a:ext uri="{FF2B5EF4-FFF2-40B4-BE49-F238E27FC236}">
                <a16:creationId xmlns:a16="http://schemas.microsoft.com/office/drawing/2014/main" id="{07537315-C2E9-49A7-82CB-288500C9B7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67416" y="1739921"/>
            <a:ext cx="1931871" cy="2253116"/>
          </a:xfrm>
          <a:prstGeom prst="rect">
            <a:avLst/>
          </a:prstGeom>
        </p:spPr>
      </p:pic>
      <p:pic>
        <p:nvPicPr>
          <p:cNvPr id="15" name="Image 14" descr="Une image contenant habits, personne, femme, tenant&#10;&#10;Description générée automatiquement">
            <a:extLst>
              <a:ext uri="{FF2B5EF4-FFF2-40B4-BE49-F238E27FC236}">
                <a16:creationId xmlns:a16="http://schemas.microsoft.com/office/drawing/2014/main" id="{0DA8C28D-F3C7-46EB-9B50-0DF432682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3351" y="5341840"/>
            <a:ext cx="1235176" cy="1225052"/>
          </a:xfrm>
          <a:prstGeom prst="rect">
            <a:avLst/>
          </a:prstGeom>
        </p:spPr>
      </p:pic>
      <p:pic>
        <p:nvPicPr>
          <p:cNvPr id="7" name="Image 6" descr="Une image contenant dessin&#10;&#10;Description générée automatiquement">
            <a:extLst>
              <a:ext uri="{FF2B5EF4-FFF2-40B4-BE49-F238E27FC236}">
                <a16:creationId xmlns:a16="http://schemas.microsoft.com/office/drawing/2014/main" id="{5CB39BA1-6BA0-48E9-8512-6DF033332F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87814" y="2003779"/>
            <a:ext cx="932414" cy="1035270"/>
          </a:xfrm>
          <a:prstGeom prst="rect">
            <a:avLst/>
          </a:prstGeom>
        </p:spPr>
      </p:pic>
      <p:pic>
        <p:nvPicPr>
          <p:cNvPr id="9" name="Image 8" descr="Une image contenant dessin, signe, table&#10;&#10;Description générée automatiquement">
            <a:extLst>
              <a:ext uri="{FF2B5EF4-FFF2-40B4-BE49-F238E27FC236}">
                <a16:creationId xmlns:a16="http://schemas.microsoft.com/office/drawing/2014/main" id="{74D66449-21F4-4B7C-9986-07E1A24EE5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9518" y="2990479"/>
            <a:ext cx="877041" cy="877041"/>
          </a:xfrm>
          <a:prstGeom prst="rect">
            <a:avLst/>
          </a:prstGeom>
        </p:spPr>
      </p:pic>
      <p:pic>
        <p:nvPicPr>
          <p:cNvPr id="11" name="Image 10" descr="Une image contenant dessin&#10;&#10;Description générée automatiquement">
            <a:extLst>
              <a:ext uri="{FF2B5EF4-FFF2-40B4-BE49-F238E27FC236}">
                <a16:creationId xmlns:a16="http://schemas.microsoft.com/office/drawing/2014/main" id="{EE589EE0-B139-4F28-8414-9F56671918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78673" y="3016858"/>
            <a:ext cx="700685" cy="722080"/>
          </a:xfrm>
          <a:prstGeom prst="rect">
            <a:avLst/>
          </a:prstGeom>
        </p:spPr>
      </p:pic>
    </p:spTree>
    <p:extLst>
      <p:ext uri="{BB962C8B-B14F-4D97-AF65-F5344CB8AC3E}">
        <p14:creationId xmlns:p14="http://schemas.microsoft.com/office/powerpoint/2010/main" val="362228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ea typeface="Verdana" pitchFamily="34" charset="0"/>
              </a:rPr>
              <a:t>Une phrase d’accroche et un court résumé</a:t>
            </a:r>
            <a:endParaRPr lang="fr-FR" sz="3200" b="1" dirty="0">
              <a:solidFill>
                <a:schemeClr val="tx2"/>
              </a:solidFill>
            </a:endParaRP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385172" y="1647480"/>
            <a:ext cx="11567479" cy="3037544"/>
          </a:xfrm>
        </p:spPr>
        <p:txBody>
          <a:bodyPr>
            <a:noAutofit/>
          </a:bodyPr>
          <a:lstStyle/>
          <a:p>
            <a:r>
              <a:rPr lang="fr-FR" sz="2400" dirty="0">
                <a:solidFill>
                  <a:schemeClr val="accent1">
                    <a:lumMod val="75000"/>
                  </a:schemeClr>
                </a:solidFill>
                <a:latin typeface="Verdana" pitchFamily="34" charset="0"/>
                <a:ea typeface="Verdana" pitchFamily="34" charset="0"/>
              </a:rPr>
              <a:t>Elle doit attirer l’attention. Elle doit intriguer. </a:t>
            </a:r>
          </a:p>
          <a:p>
            <a:r>
              <a:rPr lang="fr-FR" sz="2400" dirty="0">
                <a:solidFill>
                  <a:schemeClr val="accent1">
                    <a:lumMod val="75000"/>
                  </a:schemeClr>
                </a:solidFill>
                <a:latin typeface="Verdana" pitchFamily="34" charset="0"/>
                <a:ea typeface="Verdana" pitchFamily="34" charset="0"/>
              </a:rPr>
              <a:t>Elle doit donner envie de lire le CV. C’est le résumé du résumé.</a:t>
            </a:r>
          </a:p>
          <a:p>
            <a:r>
              <a:rPr lang="fr-FR" sz="2400" dirty="0">
                <a:solidFill>
                  <a:schemeClr val="accent1">
                    <a:lumMod val="75000"/>
                  </a:schemeClr>
                </a:solidFill>
                <a:latin typeface="Verdana" pitchFamily="34" charset="0"/>
                <a:ea typeface="Verdana" pitchFamily="34" charset="0"/>
              </a:rPr>
              <a:t>Elle peut combiner quelque chose de votre CV et le contenu de l’annonce ou le domaine d’activité recherché.</a:t>
            </a:r>
          </a:p>
          <a:p>
            <a:r>
              <a:rPr lang="fr-FR" sz="2400" dirty="0">
                <a:solidFill>
                  <a:schemeClr val="accent1">
                    <a:lumMod val="75000"/>
                  </a:schemeClr>
                </a:solidFill>
                <a:latin typeface="Verdana" pitchFamily="34" charset="0"/>
                <a:ea typeface="Verdana" pitchFamily="34" charset="0"/>
              </a:rPr>
              <a:t>Elle peut aussi mentionner un savoir-être essentiel.</a:t>
            </a:r>
          </a:p>
          <a:p>
            <a:r>
              <a:rPr lang="fr-FR" sz="2400" dirty="0">
                <a:solidFill>
                  <a:schemeClr val="accent1">
                    <a:lumMod val="75000"/>
                  </a:schemeClr>
                </a:solidFill>
                <a:latin typeface="Verdana" pitchFamily="34" charset="0"/>
                <a:ea typeface="Verdana" pitchFamily="34" charset="0"/>
              </a:rPr>
              <a:t>Elle doit correspondre à votre projet professionnel à court terme.</a:t>
            </a:r>
          </a:p>
          <a:p>
            <a:r>
              <a:rPr lang="fr-FR" sz="2400" dirty="0">
                <a:solidFill>
                  <a:schemeClr val="accent1">
                    <a:lumMod val="75000"/>
                  </a:schemeClr>
                </a:solidFill>
                <a:latin typeface="Verdana" pitchFamily="34" charset="0"/>
                <a:ea typeface="Verdana" pitchFamily="34" charset="0"/>
              </a:rPr>
              <a:t>Pas trop longue, pas trop courte.</a:t>
            </a:r>
          </a:p>
          <a:p>
            <a:endParaRPr lang="fr-FR" sz="2400" dirty="0">
              <a:solidFill>
                <a:schemeClr val="accent1">
                  <a:lumMod val="75000"/>
                </a:schemeClr>
              </a:solidFill>
              <a:latin typeface="Verdana" pitchFamily="34" charset="0"/>
              <a:ea typeface="Verdana" pitchFamily="34" charset="0"/>
            </a:endParaRP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9</a:t>
            </a:fld>
            <a:endParaRPr lang="fr-FR"/>
          </a:p>
        </p:txBody>
      </p:sp>
      <p:pic>
        <p:nvPicPr>
          <p:cNvPr id="14" name="Image 13" descr="Une image contenant fleur, arbre, pose, plante&#10;&#10;Description générée automatiquement">
            <a:extLst>
              <a:ext uri="{FF2B5EF4-FFF2-40B4-BE49-F238E27FC236}">
                <a16:creationId xmlns:a16="http://schemas.microsoft.com/office/drawing/2014/main" id="{C7D60BD7-0190-4A25-B359-850FFCEF12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4162" y="68028"/>
            <a:ext cx="1792177" cy="1349323"/>
          </a:xfrm>
          <a:prstGeom prst="rect">
            <a:avLst/>
          </a:prstGeom>
        </p:spPr>
      </p:pic>
      <p:sp>
        <p:nvSpPr>
          <p:cNvPr id="6" name="ZoneTexte 5">
            <a:extLst>
              <a:ext uri="{FF2B5EF4-FFF2-40B4-BE49-F238E27FC236}">
                <a16:creationId xmlns:a16="http://schemas.microsoft.com/office/drawing/2014/main" id="{DD334436-726E-4B25-836D-0A4E84E3E6EF}"/>
              </a:ext>
            </a:extLst>
          </p:cNvPr>
          <p:cNvSpPr txBox="1"/>
          <p:nvPr/>
        </p:nvSpPr>
        <p:spPr>
          <a:xfrm>
            <a:off x="569595" y="4685024"/>
            <a:ext cx="8895384" cy="461665"/>
          </a:xfrm>
          <a:prstGeom prst="rect">
            <a:avLst/>
          </a:prstGeom>
          <a:noFill/>
        </p:spPr>
        <p:txBody>
          <a:bodyPr wrap="none" rtlCol="0">
            <a:spAutoFit/>
          </a:bodyPr>
          <a:lstStyle/>
          <a:p>
            <a:r>
              <a:rPr lang="fr-FR" sz="2400" dirty="0">
                <a:solidFill>
                  <a:schemeClr val="accent1">
                    <a:lumMod val="75000"/>
                  </a:schemeClr>
                </a:solidFill>
                <a:latin typeface="Verdana" panose="020B0604030504040204" pitchFamily="34" charset="0"/>
                <a:ea typeface="Verdana" panose="020B0604030504040204" pitchFamily="34" charset="0"/>
              </a:rPr>
              <a:t>« Etudiant deuxième année à la recherche d’un stage ».</a:t>
            </a:r>
          </a:p>
        </p:txBody>
      </p:sp>
      <p:sp>
        <p:nvSpPr>
          <p:cNvPr id="15" name="ZoneTexte 14">
            <a:extLst>
              <a:ext uri="{FF2B5EF4-FFF2-40B4-BE49-F238E27FC236}">
                <a16:creationId xmlns:a16="http://schemas.microsoft.com/office/drawing/2014/main" id="{6CFC98F9-9213-4776-BE96-19908B1D3C56}"/>
              </a:ext>
            </a:extLst>
          </p:cNvPr>
          <p:cNvSpPr txBox="1"/>
          <p:nvPr/>
        </p:nvSpPr>
        <p:spPr>
          <a:xfrm flipH="1">
            <a:off x="569595" y="5112522"/>
            <a:ext cx="10635251" cy="1200329"/>
          </a:xfrm>
          <a:prstGeom prst="rect">
            <a:avLst/>
          </a:prstGeom>
          <a:noFill/>
        </p:spPr>
        <p:txBody>
          <a:bodyPr wrap="square" rtlCol="0">
            <a:spAutoFit/>
          </a:bodyPr>
          <a:lstStyle/>
          <a:p>
            <a:r>
              <a:rPr lang="en-US" sz="2400" dirty="0">
                <a:solidFill>
                  <a:schemeClr val="accent1">
                    <a:lumMod val="75000"/>
                  </a:schemeClr>
                </a:solidFill>
                <a:latin typeface="Verdana" panose="020B0604030504040204" pitchFamily="34" charset="0"/>
                <a:ea typeface="Verdana" panose="020B0604030504040204" pitchFamily="34" charset="0"/>
              </a:rPr>
              <a:t>“Dual citizen Spanish and French, multilingual and internationally driven business master student passionate about working in the luxury industry, looking for a VIE as of April </a:t>
            </a:r>
            <a:r>
              <a:rPr lang="en-US" sz="2400" dirty="0" err="1">
                <a:solidFill>
                  <a:schemeClr val="accent1">
                    <a:lumMod val="75000"/>
                  </a:schemeClr>
                </a:solidFill>
                <a:latin typeface="Verdana" panose="020B0604030504040204" pitchFamily="34" charset="0"/>
                <a:ea typeface="Verdana" panose="020B0604030504040204" pitchFamily="34" charset="0"/>
              </a:rPr>
              <a:t>nnnn</a:t>
            </a:r>
            <a:r>
              <a:rPr lang="en-US" sz="2400" dirty="0">
                <a:solidFill>
                  <a:schemeClr val="accent1">
                    <a:lumMod val="75000"/>
                  </a:schemeClr>
                </a:solidFill>
                <a:latin typeface="Verdana" panose="020B0604030504040204" pitchFamily="34" charset="0"/>
                <a:ea typeface="Verdana" panose="020B0604030504040204" pitchFamily="34" charset="0"/>
              </a:rPr>
              <a:t>”.</a:t>
            </a:r>
          </a:p>
        </p:txBody>
      </p:sp>
      <p:sp>
        <p:nvSpPr>
          <p:cNvPr id="7" name="ZoneTexte 6">
            <a:extLst>
              <a:ext uri="{FF2B5EF4-FFF2-40B4-BE49-F238E27FC236}">
                <a16:creationId xmlns:a16="http://schemas.microsoft.com/office/drawing/2014/main" id="{00F8C8DC-2BD9-47AF-8A24-192624D54BE1}"/>
              </a:ext>
            </a:extLst>
          </p:cNvPr>
          <p:cNvSpPr txBox="1"/>
          <p:nvPr/>
        </p:nvSpPr>
        <p:spPr>
          <a:xfrm rot="20781889">
            <a:off x="7479841" y="4475055"/>
            <a:ext cx="3256020" cy="461665"/>
          </a:xfrm>
          <a:prstGeom prst="rect">
            <a:avLst/>
          </a:prstGeom>
          <a:solidFill>
            <a:srgbClr val="FF0000"/>
          </a:solidFill>
          <a:ln w="9525">
            <a:solidFill>
              <a:srgbClr val="C00000"/>
            </a:solidFill>
          </a:ln>
        </p:spPr>
        <p:txBody>
          <a:bodyPr wrap="none" rtlCol="0">
            <a:spAutoFit/>
          </a:bodyPr>
          <a:lstStyle/>
          <a:p>
            <a:r>
              <a:rPr lang="fr-FR" sz="2400" dirty="0">
                <a:solidFill>
                  <a:schemeClr val="bg1"/>
                </a:solidFill>
                <a:latin typeface="Verdana" panose="020B0604030504040204" pitchFamily="34" charset="0"/>
                <a:ea typeface="Verdana" panose="020B0604030504040204" pitchFamily="34" charset="0"/>
              </a:rPr>
              <a:t>Creux, sans intérêt.</a:t>
            </a:r>
          </a:p>
        </p:txBody>
      </p:sp>
      <p:sp>
        <p:nvSpPr>
          <p:cNvPr id="10" name="ZoneTexte 9">
            <a:extLst>
              <a:ext uri="{FF2B5EF4-FFF2-40B4-BE49-F238E27FC236}">
                <a16:creationId xmlns:a16="http://schemas.microsoft.com/office/drawing/2014/main" id="{872FBC73-ACBF-4B8D-BF27-3CC5EDD15D33}"/>
              </a:ext>
            </a:extLst>
          </p:cNvPr>
          <p:cNvSpPr txBox="1"/>
          <p:nvPr/>
        </p:nvSpPr>
        <p:spPr>
          <a:xfrm rot="20781889">
            <a:off x="6275986" y="5506119"/>
            <a:ext cx="5663730" cy="461665"/>
          </a:xfrm>
          <a:prstGeom prst="rect">
            <a:avLst/>
          </a:prstGeom>
          <a:solidFill>
            <a:srgbClr val="FF0000"/>
          </a:solidFill>
          <a:ln w="9525">
            <a:solidFill>
              <a:srgbClr val="C00000"/>
            </a:solidFill>
          </a:ln>
        </p:spPr>
        <p:txBody>
          <a:bodyPr wrap="none" rtlCol="0">
            <a:spAutoFit/>
          </a:bodyPr>
          <a:lstStyle/>
          <a:p>
            <a:r>
              <a:rPr lang="fr-FR" sz="2400" dirty="0">
                <a:solidFill>
                  <a:schemeClr val="bg1"/>
                </a:solidFill>
                <a:latin typeface="Verdana" panose="020B0604030504040204" pitchFamily="34" charset="0"/>
                <a:ea typeface="Verdana" panose="020B0604030504040204" pitchFamily="34" charset="0"/>
              </a:rPr>
              <a:t>Un peu long mais très intéressant.</a:t>
            </a:r>
          </a:p>
        </p:txBody>
      </p:sp>
    </p:spTree>
    <p:extLst>
      <p:ext uri="{BB962C8B-B14F-4D97-AF65-F5344CB8AC3E}">
        <p14:creationId xmlns:p14="http://schemas.microsoft.com/office/powerpoint/2010/main" val="353911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P spid="15" grpId="0"/>
      <p:bldP spid="7"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Votre formation</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6"/>
            <a:ext cx="11767519" cy="4779470"/>
          </a:xfrm>
        </p:spPr>
        <p:txBody>
          <a:bodyPr>
            <a:normAutofit/>
          </a:bodyPr>
          <a:lstStyle/>
          <a:p>
            <a:r>
              <a:rPr lang="fr-FR" sz="2400" dirty="0">
                <a:solidFill>
                  <a:schemeClr val="accent1">
                    <a:lumMod val="75000"/>
                  </a:schemeClr>
                </a:solidFill>
                <a:latin typeface="Verdana" pitchFamily="34" charset="0"/>
                <a:ea typeface="Verdana" pitchFamily="34" charset="0"/>
              </a:rPr>
              <a:t>Avant ou après l’expérience. Suivant le poste recherché et suivant l’importance de l’expérience et de la formation.</a:t>
            </a:r>
          </a:p>
          <a:p>
            <a:r>
              <a:rPr lang="fr-FR" sz="2400" dirty="0">
                <a:solidFill>
                  <a:schemeClr val="accent1">
                    <a:lumMod val="75000"/>
                  </a:schemeClr>
                </a:solidFill>
                <a:latin typeface="Verdana" pitchFamily="34" charset="0"/>
                <a:ea typeface="Verdana" pitchFamily="34" charset="0"/>
              </a:rPr>
              <a:t>En ordre décroissant des dates. Les plus récentes d’abord.</a:t>
            </a:r>
          </a:p>
          <a:p>
            <a:r>
              <a:rPr lang="fr-FR" sz="2400" dirty="0">
                <a:solidFill>
                  <a:schemeClr val="accent1">
                    <a:lumMod val="75000"/>
                  </a:schemeClr>
                </a:solidFill>
                <a:latin typeface="Verdana" pitchFamily="34" charset="0"/>
                <a:ea typeface="Verdana" pitchFamily="34" charset="0"/>
              </a:rPr>
              <a:t>Faire attention aux sigles, mais vous pouvez ajouter des pictogrammes.</a:t>
            </a:r>
          </a:p>
          <a:p>
            <a:r>
              <a:rPr lang="fr-FR" sz="2400" dirty="0">
                <a:solidFill>
                  <a:schemeClr val="accent1">
                    <a:lumMod val="75000"/>
                  </a:schemeClr>
                </a:solidFill>
                <a:latin typeface="Verdana" pitchFamily="34" charset="0"/>
                <a:ea typeface="Verdana" pitchFamily="34" charset="0"/>
              </a:rPr>
              <a:t>Indiquez les villes et les pays.</a:t>
            </a:r>
          </a:p>
          <a:p>
            <a:r>
              <a:rPr lang="fr-FR" sz="2400" dirty="0">
                <a:solidFill>
                  <a:schemeClr val="accent1">
                    <a:lumMod val="75000"/>
                  </a:schemeClr>
                </a:solidFill>
                <a:latin typeface="Verdana" pitchFamily="34" charset="0"/>
                <a:ea typeface="Verdana" pitchFamily="34" charset="0"/>
              </a:rPr>
              <a:t>Les mentions sont rarement utiles. « Assez bien » n’est pas suffisant. Bien ou très bien seulement si le niveau est maintenu ou si le niveau monte dans le temps. Surtout pas si le niveau descend.</a:t>
            </a:r>
          </a:p>
          <a:p>
            <a:r>
              <a:rPr lang="fr-FR" sz="2400" dirty="0">
                <a:solidFill>
                  <a:schemeClr val="accent1">
                    <a:lumMod val="75000"/>
                  </a:schemeClr>
                </a:solidFill>
                <a:latin typeface="Verdana" pitchFamily="34" charset="0"/>
                <a:ea typeface="Verdana" pitchFamily="34" charset="0"/>
              </a:rPr>
              <a:t>Les notes ou classements sont rarement indiqués en France.</a:t>
            </a:r>
          </a:p>
          <a:p>
            <a:r>
              <a:rPr lang="fr-FR" sz="2400" dirty="0">
                <a:solidFill>
                  <a:schemeClr val="accent1">
                    <a:lumMod val="75000"/>
                  </a:schemeClr>
                </a:solidFill>
                <a:latin typeface="Verdana" pitchFamily="34" charset="0"/>
                <a:ea typeface="Verdana" pitchFamily="34" charset="0"/>
              </a:rPr>
              <a:t>Indiquer vos spécialités, mais ne donnez pas trop de détails.</a:t>
            </a:r>
          </a:p>
          <a:p>
            <a:r>
              <a:rPr lang="fr-FR" sz="2400" dirty="0">
                <a:solidFill>
                  <a:schemeClr val="accent1">
                    <a:lumMod val="75000"/>
                  </a:schemeClr>
                </a:solidFill>
                <a:latin typeface="Verdana" pitchFamily="34" charset="0"/>
                <a:ea typeface="Verdana" pitchFamily="34" charset="0"/>
              </a:rPr>
              <a:t>Mentionnez le Bac uniquement si dans un autre pays.</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10</a:t>
            </a:fld>
            <a:endParaRPr lang="fr-FR"/>
          </a:p>
        </p:txBody>
      </p:sp>
    </p:spTree>
    <p:extLst>
      <p:ext uri="{BB962C8B-B14F-4D97-AF65-F5344CB8AC3E}">
        <p14:creationId xmlns:p14="http://schemas.microsoft.com/office/powerpoint/2010/main" val="349212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Votre expérience professionnelle</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6"/>
            <a:ext cx="11567479" cy="4662737"/>
          </a:xfrm>
        </p:spPr>
        <p:txBody>
          <a:bodyPr>
            <a:normAutofit/>
          </a:bodyPr>
          <a:lstStyle/>
          <a:p>
            <a:r>
              <a:rPr lang="fr-FR" sz="2400" dirty="0">
                <a:solidFill>
                  <a:schemeClr val="accent1">
                    <a:lumMod val="75000"/>
                  </a:schemeClr>
                </a:solidFill>
                <a:latin typeface="Verdana" pitchFamily="34" charset="0"/>
                <a:ea typeface="Verdana" pitchFamily="34" charset="0"/>
              </a:rPr>
              <a:t>En ordre décroissant des dates. Les plus récentes d’abord.</a:t>
            </a:r>
          </a:p>
          <a:p>
            <a:r>
              <a:rPr lang="fr-FR" sz="2400" dirty="0">
                <a:solidFill>
                  <a:schemeClr val="accent1">
                    <a:lumMod val="75000"/>
                  </a:schemeClr>
                </a:solidFill>
                <a:latin typeface="Verdana" pitchFamily="34" charset="0"/>
                <a:ea typeface="Verdana" pitchFamily="34" charset="0"/>
              </a:rPr>
              <a:t>Mettez les années [sans les mois] et la durée en années/mois.</a:t>
            </a:r>
          </a:p>
          <a:p>
            <a:r>
              <a:rPr lang="fr-FR" sz="2400" dirty="0">
                <a:solidFill>
                  <a:schemeClr val="accent1">
                    <a:lumMod val="75000"/>
                  </a:schemeClr>
                </a:solidFill>
                <a:latin typeface="Verdana" pitchFamily="34" charset="0"/>
                <a:ea typeface="Verdana" pitchFamily="34" charset="0"/>
              </a:rPr>
              <a:t>Faire attention aux sigles mais vous pouvez ajouter des icônes.</a:t>
            </a:r>
          </a:p>
          <a:p>
            <a:r>
              <a:rPr lang="fr-FR" sz="2400" dirty="0">
                <a:solidFill>
                  <a:schemeClr val="accent1">
                    <a:lumMod val="75000"/>
                  </a:schemeClr>
                </a:solidFill>
                <a:latin typeface="Verdana" pitchFamily="34" charset="0"/>
                <a:ea typeface="Verdana" pitchFamily="34" charset="0"/>
              </a:rPr>
              <a:t>Indiquez les villes et les pays.</a:t>
            </a:r>
          </a:p>
          <a:p>
            <a:r>
              <a:rPr lang="fr-FR" sz="2400" dirty="0">
                <a:solidFill>
                  <a:schemeClr val="accent1">
                    <a:lumMod val="75000"/>
                  </a:schemeClr>
                </a:solidFill>
                <a:latin typeface="Verdana" pitchFamily="34" charset="0"/>
                <a:ea typeface="Verdana" pitchFamily="34" charset="0"/>
              </a:rPr>
              <a:t>Donnez des détails importants (responsabilités, outils, réalisations).</a:t>
            </a:r>
          </a:p>
          <a:p>
            <a:pPr lvl="0"/>
            <a:r>
              <a:rPr lang="fr-FR" sz="2400" dirty="0">
                <a:solidFill>
                  <a:schemeClr val="accent1">
                    <a:lumMod val="75000"/>
                  </a:schemeClr>
                </a:solidFill>
                <a:latin typeface="Verdana" pitchFamily="34" charset="0"/>
                <a:ea typeface="Verdana" pitchFamily="34" charset="0"/>
              </a:rPr>
              <a:t>Donnez des chiffres significatifs : budget géré, nombre de personnes encadrées, résultats obtenus.</a:t>
            </a:r>
          </a:p>
          <a:p>
            <a:r>
              <a:rPr lang="fr-FR" sz="2400" dirty="0">
                <a:solidFill>
                  <a:schemeClr val="accent1">
                    <a:lumMod val="75000"/>
                  </a:schemeClr>
                </a:solidFill>
                <a:latin typeface="Verdana" pitchFamily="34" charset="0"/>
                <a:ea typeface="Verdana" pitchFamily="34" charset="0"/>
              </a:rPr>
              <a:t>Si vous avez des trous, essayez de trouver un intitulé pour le combler (année sabbatique avec voyages ou avec un travail dans une association). Sinon il faudra vous préparer une réponse pour l’entretien.</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11</a:t>
            </a:fld>
            <a:endParaRPr lang="fr-FR"/>
          </a:p>
        </p:txBody>
      </p:sp>
    </p:spTree>
    <p:extLst>
      <p:ext uri="{BB962C8B-B14F-4D97-AF65-F5344CB8AC3E}">
        <p14:creationId xmlns:p14="http://schemas.microsoft.com/office/powerpoint/2010/main" val="17117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Vos compétences techniques (hard </a:t>
            </a:r>
            <a:r>
              <a:rPr lang="fr-FR" sz="3200" b="1" dirty="0" err="1">
                <a:solidFill>
                  <a:schemeClr val="tx2"/>
                </a:solidFill>
              </a:rPr>
              <a:t>skills</a:t>
            </a:r>
            <a:r>
              <a:rPr lang="fr-FR" sz="3200" b="1" dirty="0">
                <a:solidFill>
                  <a:schemeClr val="tx2"/>
                </a:solidFill>
              </a:rPr>
              <a:t>)</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7"/>
            <a:ext cx="11567479" cy="4392000"/>
          </a:xfrm>
        </p:spPr>
        <p:txBody>
          <a:bodyPr anchor="ctr" anchorCtr="0">
            <a:normAutofit lnSpcReduction="10000"/>
          </a:bodyPr>
          <a:lstStyle/>
          <a:p>
            <a:r>
              <a:rPr lang="fr-FR" sz="2400" dirty="0">
                <a:solidFill>
                  <a:schemeClr val="accent1">
                    <a:lumMod val="75000"/>
                  </a:schemeClr>
                </a:solidFill>
                <a:latin typeface="Verdana" pitchFamily="34" charset="0"/>
                <a:ea typeface="Verdana" pitchFamily="34" charset="0"/>
              </a:rPr>
              <a:t>Attention aux abréviations et sigles (MCNPX, SRIM, HFSS).</a:t>
            </a:r>
          </a:p>
          <a:p>
            <a:r>
              <a:rPr lang="fr-FR" sz="2400" dirty="0">
                <a:solidFill>
                  <a:schemeClr val="accent1">
                    <a:lumMod val="75000"/>
                  </a:schemeClr>
                </a:solidFill>
                <a:latin typeface="Verdana" pitchFamily="34" charset="0"/>
                <a:ea typeface="Verdana" pitchFamily="34" charset="0"/>
              </a:rPr>
              <a:t>Ajouter les niveaux et/ou les durées (</a:t>
            </a:r>
            <a:r>
              <a:rPr lang="fr-FR" sz="2400" dirty="0" err="1">
                <a:solidFill>
                  <a:schemeClr val="accent1">
                    <a:lumMod val="75000"/>
                  </a:schemeClr>
                </a:solidFill>
                <a:latin typeface="Verdana" pitchFamily="34" charset="0"/>
                <a:ea typeface="Verdana" pitchFamily="34" charset="0"/>
              </a:rPr>
              <a:t>MatLab</a:t>
            </a:r>
            <a:r>
              <a:rPr lang="fr-FR" sz="2400" dirty="0">
                <a:solidFill>
                  <a:schemeClr val="accent1">
                    <a:lumMod val="75000"/>
                  </a:schemeClr>
                </a:solidFill>
                <a:latin typeface="Verdana" pitchFamily="34" charset="0"/>
                <a:ea typeface="Verdana" pitchFamily="34" charset="0"/>
              </a:rPr>
              <a:t> 3 ans; Python expert).</a:t>
            </a:r>
          </a:p>
          <a:p>
            <a:r>
              <a:rPr lang="fr-FR" sz="2400" dirty="0">
                <a:solidFill>
                  <a:schemeClr val="accent1">
                    <a:lumMod val="75000"/>
                  </a:schemeClr>
                </a:solidFill>
                <a:latin typeface="Verdana" pitchFamily="34" charset="0"/>
                <a:ea typeface="Verdana" pitchFamily="34" charset="0"/>
              </a:rPr>
              <a:t>Détaillez les compétences recherchées dans l’annonce.</a:t>
            </a:r>
          </a:p>
          <a:p>
            <a:r>
              <a:rPr lang="fr-FR" sz="2400" dirty="0">
                <a:solidFill>
                  <a:schemeClr val="accent1">
                    <a:lumMod val="75000"/>
                  </a:schemeClr>
                </a:solidFill>
                <a:latin typeface="Verdana" pitchFamily="34" charset="0"/>
                <a:ea typeface="Verdana" pitchFamily="34" charset="0"/>
              </a:rPr>
              <a:t>En cas de candidature spontanée détaillez des compétences importantes dans le domaine d’activité recherché.</a:t>
            </a:r>
          </a:p>
          <a:p>
            <a:r>
              <a:rPr lang="fr-FR" sz="2400" dirty="0">
                <a:solidFill>
                  <a:schemeClr val="accent1">
                    <a:lumMod val="75000"/>
                  </a:schemeClr>
                </a:solidFill>
                <a:latin typeface="Verdana" pitchFamily="34" charset="0"/>
                <a:ea typeface="Verdana" pitchFamily="34" charset="0"/>
              </a:rPr>
              <a:t>Indiquer que vous maîtrisez Microsoft Office ne veut rien dire. Tous les étudiants le maîtrisent. Il faut par contre détailler des connaissances pointues pour ces logiciels.</a:t>
            </a:r>
          </a:p>
          <a:p>
            <a:pPr lvl="1"/>
            <a:r>
              <a:rPr lang="en-US" sz="2000" dirty="0">
                <a:solidFill>
                  <a:schemeClr val="accent1">
                    <a:lumMod val="75000"/>
                  </a:schemeClr>
                </a:solidFill>
                <a:latin typeface="Verdana" pitchFamily="34" charset="0"/>
                <a:ea typeface="Verdana" pitchFamily="34" charset="0"/>
              </a:rPr>
              <a:t>PowerPoint: Report visualization, animation, Excel embedding etc.</a:t>
            </a:r>
          </a:p>
          <a:p>
            <a:pPr lvl="1"/>
            <a:r>
              <a:rPr lang="en-US" sz="2000" dirty="0">
                <a:solidFill>
                  <a:schemeClr val="accent1">
                    <a:lumMod val="75000"/>
                  </a:schemeClr>
                </a:solidFill>
                <a:latin typeface="Verdana" pitchFamily="34" charset="0"/>
                <a:ea typeface="Verdana" pitchFamily="34" charset="0"/>
              </a:rPr>
              <a:t>Word: Report design and layout, developer functions etc.</a:t>
            </a:r>
          </a:p>
          <a:p>
            <a:pPr lvl="1"/>
            <a:r>
              <a:rPr lang="en-US" sz="2000" dirty="0">
                <a:solidFill>
                  <a:schemeClr val="accent1">
                    <a:lumMod val="75000"/>
                  </a:schemeClr>
                </a:solidFill>
                <a:latin typeface="Verdana" pitchFamily="34" charset="0"/>
                <a:ea typeface="Verdana" pitchFamily="34" charset="0"/>
              </a:rPr>
              <a:t>Excel: Conditional formatting, PivotTable, Basic formulas such as IF, LOOKUP etc.</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12</a:t>
            </a:fld>
            <a:endParaRPr lang="fr-FR"/>
          </a:p>
        </p:txBody>
      </p:sp>
    </p:spTree>
    <p:extLst>
      <p:ext uri="{BB962C8B-B14F-4D97-AF65-F5344CB8AC3E}">
        <p14:creationId xmlns:p14="http://schemas.microsoft.com/office/powerpoint/2010/main" val="270105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Les langues</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7"/>
            <a:ext cx="11567479" cy="4734073"/>
          </a:xfrm>
        </p:spPr>
        <p:txBody>
          <a:bodyPr>
            <a:normAutofit/>
          </a:bodyPr>
          <a:lstStyle/>
          <a:p>
            <a:r>
              <a:rPr lang="fr-FR" sz="2400" dirty="0">
                <a:solidFill>
                  <a:schemeClr val="accent1">
                    <a:lumMod val="75000"/>
                  </a:schemeClr>
                </a:solidFill>
                <a:latin typeface="Verdana" pitchFamily="34" charset="0"/>
                <a:ea typeface="Verdana" pitchFamily="34" charset="0"/>
              </a:rPr>
              <a:t>Utilisez le niveau du Common </a:t>
            </a:r>
            <a:r>
              <a:rPr lang="fr-FR" sz="2400" dirty="0" err="1">
                <a:solidFill>
                  <a:schemeClr val="accent1">
                    <a:lumMod val="75000"/>
                  </a:schemeClr>
                </a:solidFill>
                <a:latin typeface="Verdana" panose="020B0604030504040204" pitchFamily="34" charset="0"/>
                <a:ea typeface="Verdana" panose="020B0604030504040204" pitchFamily="34" charset="0"/>
              </a:rPr>
              <a:t>European</a:t>
            </a:r>
            <a:r>
              <a:rPr lang="fr-FR" sz="2400" dirty="0">
                <a:solidFill>
                  <a:schemeClr val="accent1">
                    <a:lumMod val="75000"/>
                  </a:schemeClr>
                </a:solidFill>
                <a:latin typeface="Verdana" panose="020B0604030504040204" pitchFamily="34" charset="0"/>
                <a:ea typeface="Verdana" panose="020B0604030504040204" pitchFamily="34" charset="0"/>
              </a:rPr>
              <a:t> Framework of Reference for </a:t>
            </a:r>
            <a:r>
              <a:rPr lang="fr-FR" sz="2400" dirty="0" err="1">
                <a:solidFill>
                  <a:schemeClr val="accent1">
                    <a:lumMod val="75000"/>
                  </a:schemeClr>
                </a:solidFill>
                <a:latin typeface="Verdana" panose="020B0604030504040204" pitchFamily="34" charset="0"/>
                <a:ea typeface="Verdana" panose="020B0604030504040204" pitchFamily="34" charset="0"/>
              </a:rPr>
              <a:t>Languages</a:t>
            </a:r>
            <a:r>
              <a:rPr lang="fr-FR" sz="2400" dirty="0">
                <a:solidFill>
                  <a:schemeClr val="accent1">
                    <a:lumMod val="75000"/>
                  </a:schemeClr>
                </a:solidFill>
                <a:latin typeface="Verdana" panose="020B0604030504040204" pitchFamily="34" charset="0"/>
                <a:ea typeface="Verdana" panose="020B0604030504040204" pitchFamily="34" charset="0"/>
              </a:rPr>
              <a:t>, abrégé en anglais par CEFR ou CEF ou CEFRL (C2, C1, B2, B1, A2, A1).</a:t>
            </a:r>
          </a:p>
          <a:p>
            <a:r>
              <a:rPr lang="fr-FR" sz="2400" dirty="0">
                <a:solidFill>
                  <a:schemeClr val="accent1">
                    <a:lumMod val="75000"/>
                  </a:schemeClr>
                </a:solidFill>
                <a:latin typeface="Verdana" panose="020B0604030504040204" pitchFamily="34" charset="0"/>
                <a:ea typeface="Verdana" panose="020B0604030504040204" pitchFamily="34" charset="0"/>
              </a:rPr>
              <a:t>Il y a la parole, la compréhension, l’écriture, la lecture. Si vous n’avez pas le même niveau pour les quatre, vous pouvez indiquer deux niveaux. Si vous êtes entre deux niveaux indiquez A1/A2. </a:t>
            </a:r>
          </a:p>
          <a:p>
            <a:r>
              <a:rPr lang="fr-FR" sz="2400" dirty="0">
                <a:solidFill>
                  <a:schemeClr val="accent1">
                    <a:lumMod val="75000"/>
                  </a:schemeClr>
                </a:solidFill>
                <a:latin typeface="Verdana" panose="020B0604030504040204" pitchFamily="34" charset="0"/>
                <a:ea typeface="Verdana" panose="020B0604030504040204" pitchFamily="34" charset="0"/>
              </a:rPr>
              <a:t>Pour l’anglais mentionner le score TOEIC.</a:t>
            </a:r>
          </a:p>
          <a:p>
            <a:r>
              <a:rPr lang="fr-FR" sz="2400" dirty="0">
                <a:solidFill>
                  <a:schemeClr val="accent1">
                    <a:lumMod val="75000"/>
                  </a:schemeClr>
                </a:solidFill>
                <a:latin typeface="Verdana" panose="020B0604030504040204" pitchFamily="34" charset="0"/>
                <a:ea typeface="Verdana" panose="020B0604030504040204" pitchFamily="34" charset="0"/>
              </a:rPr>
              <a:t>Indiquez la ou les langue(s) maternelle(s).</a:t>
            </a:r>
          </a:p>
          <a:p>
            <a:r>
              <a:rPr lang="fr-FR" sz="2400" dirty="0">
                <a:solidFill>
                  <a:schemeClr val="accent1">
                    <a:lumMod val="75000"/>
                  </a:schemeClr>
                </a:solidFill>
                <a:latin typeface="Verdana" panose="020B0604030504040204" pitchFamily="34" charset="0"/>
                <a:ea typeface="Verdana" panose="020B0604030504040204" pitchFamily="34" charset="0"/>
              </a:rPr>
              <a:t>N’utilisez pas de curseur </a:t>
            </a:r>
          </a:p>
          <a:p>
            <a:pPr marL="0" indent="0">
              <a:buNone/>
            </a:pPr>
            <a:r>
              <a:rPr lang="fr-FR" sz="2400" dirty="0">
                <a:solidFill>
                  <a:schemeClr val="accent1">
                    <a:lumMod val="75000"/>
                  </a:schemeClr>
                </a:solidFill>
                <a:latin typeface="Verdana" panose="020B0604030504040204" pitchFamily="34" charset="0"/>
                <a:ea typeface="Verdana" panose="020B0604030504040204" pitchFamily="34" charset="0"/>
              </a:rPr>
              <a:t>   ou thermomètre pour indiquer le niveau.</a:t>
            </a:r>
          </a:p>
          <a:p>
            <a:endParaRPr lang="fr-FR" sz="2400" dirty="0">
              <a:solidFill>
                <a:schemeClr val="accent1">
                  <a:lumMod val="75000"/>
                </a:schemeClr>
              </a:solidFill>
              <a:latin typeface="Verdana" panose="020B0604030504040204" pitchFamily="34" charset="0"/>
              <a:ea typeface="Verdana" panose="020B0604030504040204" pitchFamily="34" charset="0"/>
            </a:endParaRP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13</a:t>
            </a:fld>
            <a:endParaRPr lang="fr-FR"/>
          </a:p>
        </p:txBody>
      </p:sp>
      <p:pic>
        <p:nvPicPr>
          <p:cNvPr id="6" name="Picutre 14">
            <a:extLst>
              <a:ext uri="{FF2B5EF4-FFF2-40B4-BE49-F238E27FC236}">
                <a16:creationId xmlns:a16="http://schemas.microsoft.com/office/drawing/2014/main" id="{6D860CDA-9591-4933-88A1-CB1DD3AA0A47}"/>
              </a:ext>
            </a:extLst>
          </p:cNvPr>
          <p:cNvPicPr/>
          <p:nvPr/>
        </p:nvPicPr>
        <p:blipFill>
          <a:blip r:embed="rId2"/>
          <a:stretch/>
        </p:blipFill>
        <p:spPr>
          <a:xfrm>
            <a:off x="8268766" y="4655718"/>
            <a:ext cx="2645410" cy="1475105"/>
          </a:xfrm>
          <a:prstGeom prst="rect">
            <a:avLst/>
          </a:prstGeom>
        </p:spPr>
      </p:pic>
      <p:cxnSp>
        <p:nvCxnSpPr>
          <p:cNvPr id="8" name="Connecteur droit 7">
            <a:extLst>
              <a:ext uri="{FF2B5EF4-FFF2-40B4-BE49-F238E27FC236}">
                <a16:creationId xmlns:a16="http://schemas.microsoft.com/office/drawing/2014/main" id="{198AF1C4-22CC-40D5-9A92-CE04B58F674C}"/>
              </a:ext>
            </a:extLst>
          </p:cNvPr>
          <p:cNvCxnSpPr>
            <a:cxnSpLocks/>
          </p:cNvCxnSpPr>
          <p:nvPr/>
        </p:nvCxnSpPr>
        <p:spPr>
          <a:xfrm flipV="1">
            <a:off x="8112868" y="4779523"/>
            <a:ext cx="2983149" cy="1134894"/>
          </a:xfrm>
          <a:prstGeom prst="line">
            <a:avLst/>
          </a:prstGeom>
          <a:ln w="889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6E4D8970-1FE7-4124-A22C-1BAC875086F5}"/>
              </a:ext>
            </a:extLst>
          </p:cNvPr>
          <p:cNvCxnSpPr>
            <a:cxnSpLocks/>
          </p:cNvCxnSpPr>
          <p:nvPr/>
        </p:nvCxnSpPr>
        <p:spPr>
          <a:xfrm>
            <a:off x="8112868" y="4779523"/>
            <a:ext cx="2937753" cy="1134894"/>
          </a:xfrm>
          <a:prstGeom prst="line">
            <a:avLst/>
          </a:prstGeom>
          <a:ln w="889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794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1570" y="164318"/>
            <a:ext cx="10241081" cy="1143000"/>
          </a:xfrm>
        </p:spPr>
        <p:txBody>
          <a:bodyPr>
            <a:normAutofit/>
          </a:bodyPr>
          <a:lstStyle/>
          <a:p>
            <a:r>
              <a:rPr lang="fr-FR" sz="3200" b="1" dirty="0">
                <a:solidFill>
                  <a:schemeClr val="tx2"/>
                </a:solidFill>
              </a:rPr>
              <a:t>Votre savoir-être (soft </a:t>
            </a:r>
            <a:r>
              <a:rPr lang="fr-FR" sz="3200" b="1" dirty="0" err="1">
                <a:solidFill>
                  <a:schemeClr val="tx2"/>
                </a:solidFill>
              </a:rPr>
              <a:t>skills</a:t>
            </a:r>
            <a:r>
              <a:rPr lang="fr-FR" sz="3200" b="1" dirty="0">
                <a:solidFill>
                  <a:schemeClr val="tx2"/>
                </a:solidFill>
              </a:rPr>
              <a:t>)</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7"/>
            <a:ext cx="11567479" cy="4557616"/>
          </a:xfrm>
        </p:spPr>
        <p:txBody>
          <a:bodyPr>
            <a:normAutofit/>
          </a:bodyPr>
          <a:lstStyle/>
          <a:p>
            <a:r>
              <a:rPr lang="fr-FR" sz="2400" dirty="0">
                <a:solidFill>
                  <a:schemeClr val="accent1">
                    <a:lumMod val="75000"/>
                  </a:schemeClr>
                </a:solidFill>
                <a:latin typeface="Verdana" pitchFamily="34" charset="0"/>
                <a:ea typeface="Verdana" pitchFamily="34" charset="0"/>
              </a:rPr>
              <a:t>Les savoir-être sont déduits de ce que vous mentionnez:</a:t>
            </a:r>
          </a:p>
          <a:p>
            <a:pPr lvl="1"/>
            <a:r>
              <a:rPr lang="fr-FR" sz="2400" b="1" dirty="0">
                <a:solidFill>
                  <a:schemeClr val="accent1">
                    <a:lumMod val="75000"/>
                  </a:schemeClr>
                </a:solidFill>
                <a:latin typeface="Verdana" pitchFamily="34" charset="0"/>
                <a:ea typeface="Verdana" pitchFamily="34" charset="0"/>
              </a:rPr>
              <a:t>Vous écrivez</a:t>
            </a:r>
            <a:r>
              <a:rPr lang="fr-FR" sz="2400" dirty="0">
                <a:solidFill>
                  <a:schemeClr val="accent1">
                    <a:lumMod val="75000"/>
                  </a:schemeClr>
                </a:solidFill>
                <a:latin typeface="Verdana" pitchFamily="34" charset="0"/>
                <a:ea typeface="Verdana" pitchFamily="34" charset="0"/>
              </a:rPr>
              <a:t>: Gestion d’un projet R&amp;D multidisciplinaire et multi-partenarial pendant 3 ans.</a:t>
            </a:r>
          </a:p>
          <a:p>
            <a:pPr lvl="1"/>
            <a:r>
              <a:rPr lang="fr-FR" sz="2400" b="1" dirty="0">
                <a:solidFill>
                  <a:schemeClr val="accent1">
                    <a:lumMod val="75000"/>
                  </a:schemeClr>
                </a:solidFill>
                <a:latin typeface="Verdana" pitchFamily="34" charset="0"/>
                <a:ea typeface="Verdana" pitchFamily="34" charset="0"/>
              </a:rPr>
              <a:t>Le recruteur déduit</a:t>
            </a:r>
            <a:r>
              <a:rPr lang="fr-FR" sz="2400" dirty="0">
                <a:solidFill>
                  <a:schemeClr val="accent1">
                    <a:lumMod val="75000"/>
                  </a:schemeClr>
                </a:solidFill>
                <a:latin typeface="Verdana" pitchFamily="34" charset="0"/>
                <a:ea typeface="Verdana" pitchFamily="34" charset="0"/>
              </a:rPr>
              <a:t>: travail en équipe, curiosité, communication.</a:t>
            </a:r>
          </a:p>
          <a:p>
            <a:pPr lvl="1"/>
            <a:r>
              <a:rPr lang="fr-FR" sz="2400" b="1" dirty="0">
                <a:solidFill>
                  <a:schemeClr val="accent1">
                    <a:lumMod val="75000"/>
                  </a:schemeClr>
                </a:solidFill>
                <a:latin typeface="Verdana" pitchFamily="34" charset="0"/>
                <a:ea typeface="Verdana" pitchFamily="34" charset="0"/>
              </a:rPr>
              <a:t>Vous écrivez : </a:t>
            </a:r>
            <a:r>
              <a:rPr lang="fr-FR" sz="2400" dirty="0">
                <a:solidFill>
                  <a:schemeClr val="accent1">
                    <a:lumMod val="75000"/>
                  </a:schemeClr>
                </a:solidFill>
                <a:latin typeface="Verdana" pitchFamily="34" charset="0"/>
                <a:ea typeface="Verdana" pitchFamily="34" charset="0"/>
              </a:rPr>
              <a:t>Proposition d’une nouvelle méthode de synthèse de polymères biosourcés.</a:t>
            </a:r>
          </a:p>
          <a:p>
            <a:pPr lvl="1"/>
            <a:r>
              <a:rPr lang="fr-FR" sz="2400" b="1" dirty="0">
                <a:solidFill>
                  <a:schemeClr val="accent1">
                    <a:lumMod val="75000"/>
                  </a:schemeClr>
                </a:solidFill>
                <a:latin typeface="Verdana" pitchFamily="34" charset="0"/>
                <a:ea typeface="Verdana" pitchFamily="34" charset="0"/>
              </a:rPr>
              <a:t>Le recruteur déduit : </a:t>
            </a:r>
            <a:r>
              <a:rPr lang="fr-FR" sz="2400" dirty="0">
                <a:solidFill>
                  <a:schemeClr val="accent1">
                    <a:lumMod val="75000"/>
                  </a:schemeClr>
                </a:solidFill>
                <a:latin typeface="Verdana" pitchFamily="34" charset="0"/>
                <a:ea typeface="Verdana" pitchFamily="34" charset="0"/>
              </a:rPr>
              <a:t>créativité, recherche d’améliorations, persévérance.</a:t>
            </a:r>
          </a:p>
          <a:p>
            <a:pPr lvl="1"/>
            <a:r>
              <a:rPr lang="fr-FR" sz="2400" b="1" dirty="0">
                <a:solidFill>
                  <a:schemeClr val="accent1">
                    <a:lumMod val="75000"/>
                  </a:schemeClr>
                </a:solidFill>
                <a:latin typeface="Verdana" pitchFamily="34" charset="0"/>
                <a:ea typeface="Verdana" pitchFamily="34" charset="0"/>
              </a:rPr>
              <a:t>Vous écrivez :</a:t>
            </a:r>
            <a:r>
              <a:rPr lang="fr-FR" sz="2400" dirty="0">
                <a:solidFill>
                  <a:schemeClr val="accent1">
                    <a:lumMod val="75000"/>
                  </a:schemeClr>
                </a:solidFill>
                <a:latin typeface="Verdana" pitchFamily="34" charset="0"/>
                <a:ea typeface="Verdana" pitchFamily="34" charset="0"/>
              </a:rPr>
              <a:t> Organisation de la première édition de Lyon Cyber Bike.</a:t>
            </a:r>
          </a:p>
          <a:p>
            <a:pPr lvl="1"/>
            <a:r>
              <a:rPr lang="fr-FR" sz="2400" b="1" dirty="0">
                <a:solidFill>
                  <a:schemeClr val="accent1">
                    <a:lumMod val="75000"/>
                  </a:schemeClr>
                </a:solidFill>
                <a:latin typeface="Verdana" pitchFamily="34" charset="0"/>
                <a:ea typeface="Verdana" pitchFamily="34" charset="0"/>
              </a:rPr>
              <a:t>Le recruteur déduit : </a:t>
            </a:r>
            <a:r>
              <a:rPr lang="fr-FR" sz="2400" dirty="0">
                <a:solidFill>
                  <a:schemeClr val="accent1">
                    <a:lumMod val="75000"/>
                  </a:schemeClr>
                </a:solidFill>
                <a:latin typeface="Verdana" pitchFamily="34" charset="0"/>
                <a:ea typeface="Verdana" pitchFamily="34" charset="0"/>
              </a:rPr>
              <a:t>responsabilité, initiative, organisation.</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14</a:t>
            </a:fld>
            <a:endParaRPr lang="fr-FR"/>
          </a:p>
        </p:txBody>
      </p:sp>
    </p:spTree>
    <p:extLst>
      <p:ext uri="{BB962C8B-B14F-4D97-AF65-F5344CB8AC3E}">
        <p14:creationId xmlns:p14="http://schemas.microsoft.com/office/powerpoint/2010/main" val="408727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1570" y="164318"/>
            <a:ext cx="10241081" cy="1143000"/>
          </a:xfrm>
        </p:spPr>
        <p:txBody>
          <a:bodyPr>
            <a:normAutofit/>
          </a:bodyPr>
          <a:lstStyle/>
          <a:p>
            <a:r>
              <a:rPr lang="fr-FR" sz="3200" b="1" dirty="0">
                <a:solidFill>
                  <a:schemeClr val="tx2"/>
                </a:solidFill>
              </a:rPr>
              <a:t>Votre savoir-être (soft </a:t>
            </a:r>
            <a:r>
              <a:rPr lang="fr-FR" sz="3200" b="1" dirty="0" err="1">
                <a:solidFill>
                  <a:schemeClr val="tx2"/>
                </a:solidFill>
              </a:rPr>
              <a:t>skills</a:t>
            </a:r>
            <a:r>
              <a:rPr lang="fr-FR" sz="3200" b="1" dirty="0">
                <a:solidFill>
                  <a:schemeClr val="tx2"/>
                </a:solidFill>
              </a:rPr>
              <a:t>)</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7"/>
            <a:ext cx="11567479" cy="4468184"/>
          </a:xfrm>
        </p:spPr>
        <p:txBody>
          <a:bodyPr>
            <a:normAutofit/>
          </a:bodyPr>
          <a:lstStyle/>
          <a:p>
            <a:r>
              <a:rPr lang="fr-FR" sz="2400" dirty="0">
                <a:solidFill>
                  <a:schemeClr val="accent1">
                    <a:lumMod val="75000"/>
                  </a:schemeClr>
                </a:solidFill>
                <a:latin typeface="Verdana" pitchFamily="34" charset="0"/>
                <a:ea typeface="Verdana" pitchFamily="34" charset="0"/>
              </a:rPr>
              <a:t>Mais aussi au niveau des sports et des activités non-professionnelles:</a:t>
            </a:r>
          </a:p>
          <a:p>
            <a:pPr lvl="1"/>
            <a:r>
              <a:rPr lang="fr-FR" sz="2400" b="1" dirty="0">
                <a:solidFill>
                  <a:schemeClr val="accent1">
                    <a:lumMod val="75000"/>
                  </a:schemeClr>
                </a:solidFill>
                <a:latin typeface="Verdana" pitchFamily="34" charset="0"/>
                <a:ea typeface="Verdana" pitchFamily="34" charset="0"/>
              </a:rPr>
              <a:t>Vous écrivez</a:t>
            </a:r>
            <a:r>
              <a:rPr lang="fr-FR" sz="2400" dirty="0">
                <a:solidFill>
                  <a:schemeClr val="accent1">
                    <a:lumMod val="75000"/>
                  </a:schemeClr>
                </a:solidFill>
                <a:latin typeface="Verdana" pitchFamily="34" charset="0"/>
                <a:ea typeface="Verdana" pitchFamily="34" charset="0"/>
              </a:rPr>
              <a:t>: Basketball à l’université au niveau national.</a:t>
            </a:r>
          </a:p>
          <a:p>
            <a:pPr lvl="1"/>
            <a:r>
              <a:rPr lang="fr-FR" sz="2400" b="1" dirty="0">
                <a:solidFill>
                  <a:schemeClr val="accent1">
                    <a:lumMod val="75000"/>
                  </a:schemeClr>
                </a:solidFill>
                <a:latin typeface="Verdana" pitchFamily="34" charset="0"/>
                <a:ea typeface="Verdana" pitchFamily="34" charset="0"/>
              </a:rPr>
              <a:t>Le recruteur déduit</a:t>
            </a:r>
            <a:r>
              <a:rPr lang="fr-FR" sz="2400" dirty="0">
                <a:solidFill>
                  <a:schemeClr val="accent1">
                    <a:lumMod val="75000"/>
                  </a:schemeClr>
                </a:solidFill>
                <a:latin typeface="Verdana" pitchFamily="34" charset="0"/>
                <a:ea typeface="Verdana" pitchFamily="34" charset="0"/>
              </a:rPr>
              <a:t>: travail en équipe, esprit de compétition, sérieux.</a:t>
            </a:r>
          </a:p>
          <a:p>
            <a:pPr lvl="1"/>
            <a:r>
              <a:rPr lang="fr-FR" sz="2400" b="1" dirty="0">
                <a:solidFill>
                  <a:schemeClr val="accent1">
                    <a:lumMod val="75000"/>
                  </a:schemeClr>
                </a:solidFill>
                <a:latin typeface="Verdana" pitchFamily="34" charset="0"/>
                <a:ea typeface="Verdana" pitchFamily="34" charset="0"/>
              </a:rPr>
              <a:t>Vous écrivez : </a:t>
            </a:r>
            <a:r>
              <a:rPr lang="fr-FR" sz="2400" dirty="0">
                <a:solidFill>
                  <a:schemeClr val="accent1">
                    <a:lumMod val="75000"/>
                  </a:schemeClr>
                </a:solidFill>
                <a:latin typeface="Verdana" pitchFamily="34" charset="0"/>
                <a:ea typeface="Verdana" pitchFamily="34" charset="0"/>
              </a:rPr>
              <a:t>Deux ans de boxe.</a:t>
            </a:r>
          </a:p>
          <a:p>
            <a:pPr lvl="1"/>
            <a:r>
              <a:rPr lang="fr-FR" sz="2400" b="1" dirty="0">
                <a:solidFill>
                  <a:schemeClr val="accent1">
                    <a:lumMod val="75000"/>
                  </a:schemeClr>
                </a:solidFill>
                <a:latin typeface="Verdana" pitchFamily="34" charset="0"/>
                <a:ea typeface="Verdana" pitchFamily="34" charset="0"/>
              </a:rPr>
              <a:t>Le recruteur déduit : </a:t>
            </a:r>
            <a:r>
              <a:rPr lang="fr-FR" sz="2400" dirty="0">
                <a:solidFill>
                  <a:schemeClr val="accent1">
                    <a:lumMod val="75000"/>
                  </a:schemeClr>
                </a:solidFill>
                <a:latin typeface="Verdana" pitchFamily="34" charset="0"/>
                <a:ea typeface="Verdana" pitchFamily="34" charset="0"/>
              </a:rPr>
              <a:t>sait donner et recevoir des coups, n’a pas peur, aime la difficulté.</a:t>
            </a:r>
          </a:p>
          <a:p>
            <a:pPr lvl="1"/>
            <a:r>
              <a:rPr lang="fr-FR" sz="2400" b="1" dirty="0">
                <a:solidFill>
                  <a:schemeClr val="accent1">
                    <a:lumMod val="75000"/>
                  </a:schemeClr>
                </a:solidFill>
                <a:latin typeface="Verdana" pitchFamily="34" charset="0"/>
                <a:ea typeface="Verdana" pitchFamily="34" charset="0"/>
              </a:rPr>
              <a:t>Vous écrivez : </a:t>
            </a:r>
            <a:r>
              <a:rPr lang="fr-FR" sz="2400" dirty="0">
                <a:solidFill>
                  <a:schemeClr val="accent1">
                    <a:lumMod val="75000"/>
                  </a:schemeClr>
                </a:solidFill>
                <a:latin typeface="Verdana" pitchFamily="34" charset="0"/>
                <a:ea typeface="Verdana" pitchFamily="34" charset="0"/>
              </a:rPr>
              <a:t>Présidente d’une association à l’Ecole de Commerce.</a:t>
            </a:r>
          </a:p>
          <a:p>
            <a:pPr lvl="1"/>
            <a:r>
              <a:rPr lang="fr-FR" sz="2400" b="1" dirty="0">
                <a:solidFill>
                  <a:schemeClr val="accent1">
                    <a:lumMod val="75000"/>
                  </a:schemeClr>
                </a:solidFill>
                <a:latin typeface="Verdana" pitchFamily="34" charset="0"/>
                <a:ea typeface="Verdana" pitchFamily="34" charset="0"/>
              </a:rPr>
              <a:t>Le recruteur déduit : </a:t>
            </a:r>
            <a:r>
              <a:rPr lang="fr-FR" sz="2400" dirty="0">
                <a:solidFill>
                  <a:schemeClr val="accent1">
                    <a:lumMod val="75000"/>
                  </a:schemeClr>
                </a:solidFill>
                <a:latin typeface="Verdana" pitchFamily="34" charset="0"/>
                <a:ea typeface="Verdana" pitchFamily="34" charset="0"/>
              </a:rPr>
              <a:t>responsabilité, initiative, organisation.</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15</a:t>
            </a:fld>
            <a:endParaRPr lang="fr-FR"/>
          </a:p>
        </p:txBody>
      </p:sp>
    </p:spTree>
    <p:extLst>
      <p:ext uri="{BB962C8B-B14F-4D97-AF65-F5344CB8AC3E}">
        <p14:creationId xmlns:p14="http://schemas.microsoft.com/office/powerpoint/2010/main" val="1577945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Votre savoir-être (soft </a:t>
            </a:r>
            <a:r>
              <a:rPr lang="fr-FR" sz="3200" b="1" dirty="0" err="1">
                <a:solidFill>
                  <a:schemeClr val="tx2"/>
                </a:solidFill>
              </a:rPr>
              <a:t>skills</a:t>
            </a:r>
            <a:r>
              <a:rPr lang="fr-FR" sz="3200" b="1" dirty="0">
                <a:solidFill>
                  <a:schemeClr val="tx2"/>
                </a:solidFill>
              </a:rPr>
              <a:t>)</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7"/>
            <a:ext cx="11567479" cy="4721103"/>
          </a:xfrm>
        </p:spPr>
        <p:txBody>
          <a:bodyPr>
            <a:normAutofit/>
          </a:bodyPr>
          <a:lstStyle/>
          <a:p>
            <a:pPr lvl="1"/>
            <a:r>
              <a:rPr lang="fr-FR" sz="2400" dirty="0">
                <a:solidFill>
                  <a:schemeClr val="accent1">
                    <a:lumMod val="75000"/>
                  </a:schemeClr>
                </a:solidFill>
                <a:latin typeface="Verdana" pitchFamily="34" charset="0"/>
                <a:ea typeface="Verdana" pitchFamily="34" charset="0"/>
              </a:rPr>
              <a:t>Vous pouvez aussi mentionner un savoir-être qui est explicitement mentionné dans l’annonce ou un qui vous êtes propre.</a:t>
            </a:r>
          </a:p>
          <a:p>
            <a:pPr lvl="2"/>
            <a:r>
              <a:rPr lang="fr-FR" sz="2000" dirty="0">
                <a:solidFill>
                  <a:schemeClr val="accent1">
                    <a:lumMod val="75000"/>
                  </a:schemeClr>
                </a:solidFill>
                <a:latin typeface="Verdana" pitchFamily="34" charset="0"/>
                <a:ea typeface="Verdana" pitchFamily="34" charset="0"/>
              </a:rPr>
              <a:t>Prise de risque calculé (pilote d’avion).</a:t>
            </a:r>
          </a:p>
          <a:p>
            <a:pPr lvl="2"/>
            <a:r>
              <a:rPr lang="fr-FR" sz="2000" dirty="0">
                <a:solidFill>
                  <a:schemeClr val="accent1">
                    <a:lumMod val="75000"/>
                  </a:schemeClr>
                </a:solidFill>
                <a:latin typeface="Verdana" pitchFamily="34" charset="0"/>
                <a:ea typeface="Verdana" pitchFamily="34" charset="0"/>
              </a:rPr>
              <a:t>Sens relationnel (organisation des rencontres annuelles chez XX).</a:t>
            </a:r>
          </a:p>
          <a:p>
            <a:pPr lvl="2"/>
            <a:r>
              <a:rPr lang="fr-FR" sz="2000" dirty="0">
                <a:solidFill>
                  <a:schemeClr val="accent1">
                    <a:lumMod val="75000"/>
                  </a:schemeClr>
                </a:solidFill>
                <a:latin typeface="Verdana" pitchFamily="34" charset="0"/>
                <a:ea typeface="Verdana" pitchFamily="34" charset="0"/>
              </a:rPr>
              <a:t>Créativité (réalisation de peintures à l’huile).</a:t>
            </a:r>
          </a:p>
          <a:p>
            <a:pPr lvl="2"/>
            <a:r>
              <a:rPr lang="fr-FR" sz="2000" dirty="0">
                <a:solidFill>
                  <a:schemeClr val="accent1">
                    <a:lumMod val="75000"/>
                  </a:schemeClr>
                </a:solidFill>
                <a:latin typeface="Verdana" pitchFamily="34" charset="0"/>
                <a:ea typeface="Verdana" pitchFamily="34" charset="0"/>
              </a:rPr>
              <a:t>Rigoureux (présentation de ma thèse en trois ans).</a:t>
            </a:r>
          </a:p>
          <a:p>
            <a:pPr lvl="2"/>
            <a:r>
              <a:rPr lang="fr-FR" sz="2000" dirty="0">
                <a:solidFill>
                  <a:schemeClr val="accent1">
                    <a:lumMod val="75000"/>
                  </a:schemeClr>
                </a:solidFill>
                <a:latin typeface="Verdana" pitchFamily="34" charset="0"/>
                <a:ea typeface="Verdana" pitchFamily="34" charset="0"/>
              </a:rPr>
              <a:t>Gestion d’équipe (entraineur d’une équipe de foot amateur).</a:t>
            </a:r>
          </a:p>
          <a:p>
            <a:pPr lvl="2"/>
            <a:r>
              <a:rPr lang="fr-FR" sz="2000" dirty="0">
                <a:solidFill>
                  <a:schemeClr val="accent1">
                    <a:lumMod val="75000"/>
                  </a:schemeClr>
                </a:solidFill>
                <a:latin typeface="Verdana" pitchFamily="34" charset="0"/>
                <a:ea typeface="Verdana" pitchFamily="34" charset="0"/>
              </a:rPr>
              <a:t>Goût pour le commerce de détail (cinq ans d’expérience dans trois structures).</a:t>
            </a:r>
          </a:p>
          <a:p>
            <a:pPr lvl="1"/>
            <a:r>
              <a:rPr lang="fr-FR" sz="2400" dirty="0">
                <a:solidFill>
                  <a:schemeClr val="accent1">
                    <a:lumMod val="75000"/>
                  </a:schemeClr>
                </a:solidFill>
                <a:latin typeface="Verdana" pitchFamily="34" charset="0"/>
                <a:ea typeface="Verdana" pitchFamily="34" charset="0"/>
              </a:rPr>
              <a:t>La lettre de motivation vous offrira plus de possibilités pour faire le lien entre les compétences demandées et vos expériences.</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16</a:t>
            </a:fld>
            <a:endParaRPr lang="fr-FR"/>
          </a:p>
        </p:txBody>
      </p:sp>
    </p:spTree>
    <p:extLst>
      <p:ext uri="{BB962C8B-B14F-4D97-AF65-F5344CB8AC3E}">
        <p14:creationId xmlns:p14="http://schemas.microsoft.com/office/powerpoint/2010/main" val="285297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chemeClr val="tx2"/>
                </a:solidFill>
              </a:rPr>
              <a:t>Conseils généraux</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39349" y="1587546"/>
            <a:ext cx="11567479" cy="4649767"/>
          </a:xfrm>
        </p:spPr>
        <p:txBody>
          <a:bodyPr>
            <a:normAutofit fontScale="92500" lnSpcReduction="10000"/>
          </a:bodyPr>
          <a:lstStyle/>
          <a:p>
            <a:r>
              <a:rPr lang="fr-FR" sz="2400" dirty="0">
                <a:solidFill>
                  <a:schemeClr val="accent1">
                    <a:lumMod val="75000"/>
                  </a:schemeClr>
                </a:solidFill>
                <a:latin typeface="Verdana" pitchFamily="34" charset="0"/>
                <a:ea typeface="Verdana" pitchFamily="34" charset="0"/>
              </a:rPr>
              <a:t>Limitez le CV à une page si vous êtes « jeune ». Pour les doctorants vous pouvez marquer que la liste des publications est disponible sur demande.</a:t>
            </a:r>
          </a:p>
          <a:p>
            <a:r>
              <a:rPr lang="fr-FR" sz="2400" dirty="0">
                <a:solidFill>
                  <a:schemeClr val="accent1">
                    <a:lumMod val="75000"/>
                  </a:schemeClr>
                </a:solidFill>
                <a:latin typeface="Verdana" pitchFamily="34" charset="0"/>
                <a:ea typeface="Verdana" pitchFamily="34" charset="0"/>
              </a:rPr>
              <a:t>L’ensemble doit être harmonieux, il doit vous plaire et plaire aux autres (vos futurs employeurs). N’écoutez pas une seule personne, mais demandez à plusieurs. Les avis diffèrent souvent. Faites </a:t>
            </a:r>
            <a:r>
              <a:rPr lang="fr-FR" sz="2400" u="sng" dirty="0">
                <a:solidFill>
                  <a:schemeClr val="accent1">
                    <a:lumMod val="75000"/>
                  </a:schemeClr>
                </a:solidFill>
                <a:latin typeface="Verdana" pitchFamily="34" charset="0"/>
                <a:ea typeface="Verdana" pitchFamily="34" charset="0"/>
              </a:rPr>
              <a:t>votre</a:t>
            </a:r>
            <a:r>
              <a:rPr lang="fr-FR" sz="2400" dirty="0">
                <a:solidFill>
                  <a:schemeClr val="accent1">
                    <a:lumMod val="75000"/>
                  </a:schemeClr>
                </a:solidFill>
                <a:latin typeface="Verdana" pitchFamily="34" charset="0"/>
                <a:ea typeface="Verdana" pitchFamily="34" charset="0"/>
              </a:rPr>
              <a:t> choix.</a:t>
            </a:r>
          </a:p>
          <a:p>
            <a:r>
              <a:rPr lang="fr-FR" sz="2400" dirty="0">
                <a:solidFill>
                  <a:schemeClr val="accent1">
                    <a:lumMod val="75000"/>
                  </a:schemeClr>
                </a:solidFill>
                <a:latin typeface="Verdana" pitchFamily="34" charset="0"/>
                <a:ea typeface="Verdana" pitchFamily="34" charset="0"/>
              </a:rPr>
              <a:t>Pour chaque information, posez-vous la question : est-ce utile, important ou nécessaire ? Ou est-ce superflu, surtout dans un résumé. Pouvez-vous garder l’information pour un entretien ?</a:t>
            </a:r>
          </a:p>
          <a:p>
            <a:r>
              <a:rPr lang="fr-FR" sz="2400" dirty="0">
                <a:solidFill>
                  <a:schemeClr val="accent1">
                    <a:lumMod val="75000"/>
                  </a:schemeClr>
                </a:solidFill>
                <a:latin typeface="Verdana" pitchFamily="34" charset="0"/>
                <a:ea typeface="Verdana" pitchFamily="34" charset="0"/>
              </a:rPr>
              <a:t>Ne donnez pas trop de détails. Il faut donner l’envie de vous rencontrer.</a:t>
            </a:r>
          </a:p>
          <a:p>
            <a:r>
              <a:rPr lang="fr-FR" sz="2400" dirty="0">
                <a:solidFill>
                  <a:schemeClr val="accent1">
                    <a:lumMod val="75000"/>
                  </a:schemeClr>
                </a:solidFill>
                <a:latin typeface="Verdana" pitchFamily="34" charset="0"/>
                <a:ea typeface="Verdana" pitchFamily="34" charset="0"/>
              </a:rPr>
              <a:t>Ce n’est pas la quantité qui impressionne, mais la qualité.</a:t>
            </a:r>
          </a:p>
          <a:p>
            <a:r>
              <a:rPr lang="fr-FR" sz="2400" dirty="0">
                <a:solidFill>
                  <a:schemeClr val="accent1">
                    <a:lumMod val="75000"/>
                  </a:schemeClr>
                </a:solidFill>
                <a:latin typeface="Verdana" pitchFamily="34" charset="0"/>
                <a:ea typeface="Verdana" pitchFamily="34" charset="0"/>
              </a:rPr>
              <a:t>Envoyer votre CV en PDF (et non Word) pour être sûr de la mise en page et de l’impression. Un PDF peut être lu par tous les ordinateurs, tablettes et téléphones.</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17</a:t>
            </a:fld>
            <a:endParaRPr lang="fr-FR"/>
          </a:p>
        </p:txBody>
      </p:sp>
    </p:spTree>
    <p:extLst>
      <p:ext uri="{BB962C8B-B14F-4D97-AF65-F5344CB8AC3E}">
        <p14:creationId xmlns:p14="http://schemas.microsoft.com/office/powerpoint/2010/main" val="379330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40BCCC-5353-45F3-9900-8FBE4E16440E}"/>
              </a:ext>
            </a:extLst>
          </p:cNvPr>
          <p:cNvSpPr>
            <a:spLocks noGrp="1"/>
          </p:cNvSpPr>
          <p:nvPr>
            <p:ph type="title"/>
          </p:nvPr>
        </p:nvSpPr>
        <p:spPr>
          <a:xfrm>
            <a:off x="1716457" y="124510"/>
            <a:ext cx="10241081" cy="1143000"/>
          </a:xfrm>
        </p:spPr>
        <p:txBody>
          <a:bodyPr>
            <a:normAutofit/>
          </a:bodyPr>
          <a:lstStyle/>
          <a:p>
            <a:r>
              <a:rPr lang="fr-FR" sz="3200" b="1" dirty="0">
                <a:solidFill>
                  <a:srgbClr val="0070C0"/>
                </a:solidFill>
              </a:rPr>
              <a:t>Les CV pour les Etats-Unis</a:t>
            </a:r>
          </a:p>
        </p:txBody>
      </p:sp>
      <p:sp>
        <p:nvSpPr>
          <p:cNvPr id="3" name="Espace réservé du contenu 2">
            <a:extLst>
              <a:ext uri="{FF2B5EF4-FFF2-40B4-BE49-F238E27FC236}">
                <a16:creationId xmlns:a16="http://schemas.microsoft.com/office/drawing/2014/main" id="{1D2C9A56-AD1A-468B-A76C-F095BEC92A77}"/>
              </a:ext>
            </a:extLst>
          </p:cNvPr>
          <p:cNvSpPr>
            <a:spLocks noGrp="1"/>
          </p:cNvSpPr>
          <p:nvPr>
            <p:ph idx="1"/>
          </p:nvPr>
        </p:nvSpPr>
        <p:spPr>
          <a:xfrm>
            <a:off x="249383" y="1679697"/>
            <a:ext cx="11567479" cy="4494124"/>
          </a:xfrm>
        </p:spPr>
        <p:txBody>
          <a:bodyPr>
            <a:normAutofit/>
          </a:bodyPr>
          <a:lstStyle/>
          <a:p>
            <a:r>
              <a:rPr lang="fr-FR" sz="2400" dirty="0">
                <a:solidFill>
                  <a:schemeClr val="accent1">
                    <a:lumMod val="75000"/>
                  </a:schemeClr>
                </a:solidFill>
                <a:latin typeface="Verdana" panose="020B0604030504040204" pitchFamily="34" charset="0"/>
                <a:ea typeface="Verdana" panose="020B0604030504040204" pitchFamily="34" charset="0"/>
              </a:rPr>
              <a:t>Ecrivez dans un anglais irréprochable.</a:t>
            </a:r>
          </a:p>
          <a:p>
            <a:r>
              <a:rPr lang="fr-FR" sz="2400" b="1" dirty="0">
                <a:solidFill>
                  <a:schemeClr val="accent1">
                    <a:lumMod val="75000"/>
                  </a:schemeClr>
                </a:solidFill>
                <a:latin typeface="Verdana" panose="020B0604030504040204" pitchFamily="34" charset="0"/>
                <a:ea typeface="Verdana" panose="020B0604030504040204" pitchFamily="34" charset="0"/>
              </a:rPr>
              <a:t>Pas de photo</a:t>
            </a:r>
            <a:r>
              <a:rPr lang="fr-FR" sz="2400" dirty="0">
                <a:solidFill>
                  <a:schemeClr val="accent1">
                    <a:lumMod val="75000"/>
                  </a:schemeClr>
                </a:solidFill>
                <a:latin typeface="Verdana" panose="020B0604030504040204" pitchFamily="34" charset="0"/>
                <a:ea typeface="Verdana" panose="020B0604030504040204" pitchFamily="34" charset="0"/>
              </a:rPr>
              <a:t>, pas d’âge, pas de genre, pas de statut marital, pas de religion. [Pas non plus de hobbies].</a:t>
            </a:r>
          </a:p>
          <a:p>
            <a:r>
              <a:rPr lang="fr-FR" sz="2400" dirty="0">
                <a:solidFill>
                  <a:schemeClr val="accent1">
                    <a:lumMod val="75000"/>
                  </a:schemeClr>
                </a:solidFill>
                <a:latin typeface="Verdana" panose="020B0604030504040204" pitchFamily="34" charset="0"/>
                <a:ea typeface="Verdana" panose="020B0604030504040204" pitchFamily="34" charset="0"/>
              </a:rPr>
              <a:t>Il faut mentionner des références avec mail et/ou numéro de téléphone (il faut avoir leur accord).</a:t>
            </a:r>
          </a:p>
          <a:p>
            <a:r>
              <a:rPr lang="fr-FR" sz="2400" dirty="0">
                <a:solidFill>
                  <a:schemeClr val="accent1">
                    <a:lumMod val="75000"/>
                  </a:schemeClr>
                </a:solidFill>
                <a:latin typeface="Verdana" panose="020B0604030504040204" pitchFamily="34" charset="0"/>
                <a:ea typeface="Verdana" panose="020B0604030504040204" pitchFamily="34" charset="0"/>
              </a:rPr>
              <a:t>Les Américains aime bien les notes et les classements.</a:t>
            </a:r>
          </a:p>
          <a:p>
            <a:r>
              <a:rPr lang="fr-FR" sz="2400" dirty="0">
                <a:solidFill>
                  <a:schemeClr val="accent1">
                    <a:lumMod val="75000"/>
                  </a:schemeClr>
                </a:solidFill>
                <a:latin typeface="Verdana" panose="020B0604030504040204" pitchFamily="34" charset="0"/>
                <a:ea typeface="Verdana" panose="020B0604030504040204" pitchFamily="34" charset="0"/>
              </a:rPr>
              <a:t>Insistez spécifiquement sur les expériences associatives, caritatives.</a:t>
            </a:r>
          </a:p>
          <a:p>
            <a:r>
              <a:rPr lang="fr-FR" sz="2400" dirty="0">
                <a:solidFill>
                  <a:schemeClr val="accent1">
                    <a:lumMod val="75000"/>
                  </a:schemeClr>
                </a:solidFill>
                <a:latin typeface="Verdana" panose="020B0604030504040204" pitchFamily="34" charset="0"/>
                <a:ea typeface="Verdana" panose="020B0604030504040204" pitchFamily="34" charset="0"/>
              </a:rPr>
              <a:t>Il est plus courant de trouver des CV sur deux pages, si vous avez eu beaucoup d’activités professionnelles et non-professionnelles.</a:t>
            </a:r>
          </a:p>
        </p:txBody>
      </p:sp>
      <p:sp>
        <p:nvSpPr>
          <p:cNvPr id="4" name="Espace réservé du pied de page 3">
            <a:extLst>
              <a:ext uri="{FF2B5EF4-FFF2-40B4-BE49-F238E27FC236}">
                <a16:creationId xmlns:a16="http://schemas.microsoft.com/office/drawing/2014/main" id="{279168C2-39D2-4A6C-9BF9-28B60155670C}"/>
              </a:ext>
            </a:extLst>
          </p:cNvPr>
          <p:cNvSpPr>
            <a:spLocks noGrp="1"/>
          </p:cNvSpPr>
          <p:nvPr>
            <p:ph type="ftr" sz="quarter" idx="11"/>
          </p:nvPr>
        </p:nvSpPr>
        <p:spPr/>
        <p:txBody>
          <a:bodyPr/>
          <a:lstStyle/>
          <a:p>
            <a:r>
              <a:rPr lang="fr-FR" dirty="0"/>
              <a:t>Le CV</a:t>
            </a:r>
          </a:p>
        </p:txBody>
      </p:sp>
      <p:sp>
        <p:nvSpPr>
          <p:cNvPr id="5" name="Espace réservé du numéro de diapositive 4">
            <a:extLst>
              <a:ext uri="{FF2B5EF4-FFF2-40B4-BE49-F238E27FC236}">
                <a16:creationId xmlns:a16="http://schemas.microsoft.com/office/drawing/2014/main" id="{9777482E-02C9-4464-87DA-96BA9E4B153A}"/>
              </a:ext>
            </a:extLst>
          </p:cNvPr>
          <p:cNvSpPr>
            <a:spLocks noGrp="1"/>
          </p:cNvSpPr>
          <p:nvPr>
            <p:ph type="sldNum" sz="quarter" idx="12"/>
          </p:nvPr>
        </p:nvSpPr>
        <p:spPr/>
        <p:txBody>
          <a:bodyPr/>
          <a:lstStyle/>
          <a:p>
            <a:fld id="{863341BA-BDE9-4307-9667-2D05C92B332C}" type="slidenum">
              <a:rPr lang="fr-FR" smtClean="0"/>
              <a:t>18</a:t>
            </a:fld>
            <a:endParaRPr lang="fr-FR"/>
          </a:p>
        </p:txBody>
      </p:sp>
    </p:spTree>
    <p:extLst>
      <p:ext uri="{BB962C8B-B14F-4D97-AF65-F5344CB8AC3E}">
        <p14:creationId xmlns:p14="http://schemas.microsoft.com/office/powerpoint/2010/main" val="3909876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6CA1B9-8AD1-411A-B371-F53F8A529E4E}"/>
              </a:ext>
            </a:extLst>
          </p:cNvPr>
          <p:cNvSpPr>
            <a:spLocks noGrp="1"/>
          </p:cNvSpPr>
          <p:nvPr>
            <p:ph type="title"/>
          </p:nvPr>
        </p:nvSpPr>
        <p:spPr/>
        <p:txBody>
          <a:bodyPr/>
          <a:lstStyle/>
          <a:p>
            <a:r>
              <a:rPr lang="fr-FR" dirty="0"/>
              <a:t>Fin</a:t>
            </a:r>
          </a:p>
        </p:txBody>
      </p:sp>
      <p:sp>
        <p:nvSpPr>
          <p:cNvPr id="3" name="Espace réservé du contenu 2">
            <a:extLst>
              <a:ext uri="{FF2B5EF4-FFF2-40B4-BE49-F238E27FC236}">
                <a16:creationId xmlns:a16="http://schemas.microsoft.com/office/drawing/2014/main" id="{1EBE745B-B741-4F95-BADF-DC810B4FDF15}"/>
              </a:ext>
            </a:extLst>
          </p:cNvPr>
          <p:cNvSpPr>
            <a:spLocks noGrp="1"/>
          </p:cNvSpPr>
          <p:nvPr>
            <p:ph idx="1"/>
          </p:nvPr>
        </p:nvSpPr>
        <p:spPr/>
        <p:txBody>
          <a:bodyPr>
            <a:normAutofit/>
          </a:bodyPr>
          <a:lstStyle/>
          <a:p>
            <a:pPr algn="ctr"/>
            <a:endParaRPr lang="fr-FR" sz="6600" b="1" dirty="0">
              <a:solidFill>
                <a:schemeClr val="accent1">
                  <a:lumMod val="75000"/>
                </a:schemeClr>
              </a:solidFill>
            </a:endParaRPr>
          </a:p>
          <a:p>
            <a:pPr algn="ctr"/>
            <a:r>
              <a:rPr lang="fr-FR" sz="6600" b="1" dirty="0">
                <a:solidFill>
                  <a:schemeClr val="accent1">
                    <a:lumMod val="75000"/>
                  </a:schemeClr>
                </a:solidFill>
              </a:rPr>
              <a:t>Des questions?</a:t>
            </a:r>
          </a:p>
        </p:txBody>
      </p:sp>
      <p:sp>
        <p:nvSpPr>
          <p:cNvPr id="4" name="Espace réservé du pied de page 3">
            <a:extLst>
              <a:ext uri="{FF2B5EF4-FFF2-40B4-BE49-F238E27FC236}">
                <a16:creationId xmlns:a16="http://schemas.microsoft.com/office/drawing/2014/main" id="{303ACC80-6344-44D0-982B-2D88B566B919}"/>
              </a:ext>
            </a:extLst>
          </p:cNvPr>
          <p:cNvSpPr>
            <a:spLocks noGrp="1"/>
          </p:cNvSpPr>
          <p:nvPr>
            <p:ph type="ftr" sz="quarter" idx="11"/>
          </p:nvPr>
        </p:nvSpPr>
        <p:spPr/>
        <p:txBody>
          <a:bodyPr/>
          <a:lstStyle/>
          <a:p>
            <a:r>
              <a:rPr lang="fr-FR"/>
              <a:t>Le CV</a:t>
            </a:r>
            <a:endParaRPr lang="fr-FR" dirty="0"/>
          </a:p>
        </p:txBody>
      </p:sp>
      <p:sp>
        <p:nvSpPr>
          <p:cNvPr id="5" name="Espace réservé du numéro de diapositive 4">
            <a:extLst>
              <a:ext uri="{FF2B5EF4-FFF2-40B4-BE49-F238E27FC236}">
                <a16:creationId xmlns:a16="http://schemas.microsoft.com/office/drawing/2014/main" id="{A2BC76DF-FB29-45D0-97AF-407F56902869}"/>
              </a:ext>
            </a:extLst>
          </p:cNvPr>
          <p:cNvSpPr>
            <a:spLocks noGrp="1"/>
          </p:cNvSpPr>
          <p:nvPr>
            <p:ph type="sldNum" sz="quarter" idx="12"/>
          </p:nvPr>
        </p:nvSpPr>
        <p:spPr/>
        <p:txBody>
          <a:bodyPr/>
          <a:lstStyle/>
          <a:p>
            <a:fld id="{863341BA-BDE9-4307-9667-2D05C92B332C}" type="slidenum">
              <a:rPr lang="fr-FR" smtClean="0"/>
              <a:pPr/>
              <a:t>19</a:t>
            </a:fld>
            <a:endParaRPr lang="fr-FR"/>
          </a:p>
        </p:txBody>
      </p:sp>
    </p:spTree>
    <p:extLst>
      <p:ext uri="{BB962C8B-B14F-4D97-AF65-F5344CB8AC3E}">
        <p14:creationId xmlns:p14="http://schemas.microsoft.com/office/powerpoint/2010/main" val="252613769"/>
      </p:ext>
    </p:extLst>
  </p:cSld>
  <p:clrMapOvr>
    <a:masterClrMapping/>
  </p:clrMapOvr>
</p:sld>
</file>

<file path=ppt/theme/theme1.xml><?xml version="1.0" encoding="utf-8"?>
<a:theme xmlns:a="http://schemas.openxmlformats.org/drawingml/2006/main" name="Model 1-PPT-pres-OTECI-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odel 1-PPT-pres-OTECI-2019" id="{2AC9CC8E-1C27-4EDE-B659-50AC2B4CC9B0}" vid="{B6BE920E-1520-4C0D-B2D8-39EB08EC841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Model 1-PPT-pres-OTECI-2019</Template>
  <TotalTime>1047</TotalTime>
  <Words>1456</Words>
  <Application>Microsoft Office PowerPoint</Application>
  <PresentationFormat>Grand écran</PresentationFormat>
  <Paragraphs>176</Paragraphs>
  <Slides>19</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19</vt:i4>
      </vt:variant>
    </vt:vector>
  </HeadingPairs>
  <TitlesOfParts>
    <vt:vector size="25" baseType="lpstr">
      <vt:lpstr>Arial</vt:lpstr>
      <vt:lpstr>Calibri</vt:lpstr>
      <vt:lpstr>Cambria</vt:lpstr>
      <vt:lpstr>Times New Roman</vt:lpstr>
      <vt:lpstr>Verdana</vt:lpstr>
      <vt:lpstr>Model 1-PPT-pres-OTECI-2019</vt:lpstr>
      <vt:lpstr>Le CV</vt:lpstr>
      <vt:lpstr>Vos trois « visages »</vt:lpstr>
      <vt:lpstr>La mise en page</vt:lpstr>
      <vt:lpstr>La mise en page</vt:lpstr>
      <vt:lpstr>Avoir plusieurs CV</vt:lpstr>
      <vt:lpstr>Des exemples de CV</vt:lpstr>
      <vt:lpstr>Que doit comporter un CV?</vt:lpstr>
      <vt:lpstr>Votre identité</vt:lpstr>
      <vt:lpstr>Une phrase d’accroche et un court résumé</vt:lpstr>
      <vt:lpstr>Votre formation</vt:lpstr>
      <vt:lpstr>Votre expérience professionnelle</vt:lpstr>
      <vt:lpstr>Vos compétences techniques (hard skills)</vt:lpstr>
      <vt:lpstr>Les langues</vt:lpstr>
      <vt:lpstr>Votre savoir-être (soft skills)</vt:lpstr>
      <vt:lpstr>Votre savoir-être (soft skills)</vt:lpstr>
      <vt:lpstr>Votre savoir-être (soft skills)</vt:lpstr>
      <vt:lpstr>Conseils généraux</vt:lpstr>
      <vt:lpstr>Les CV pour les Etats-Unis</vt:lpstr>
      <vt:lpstr>Fin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Pierre CARRON</dc:creator>
  <cp:lastModifiedBy>Jan Bronkhorst</cp:lastModifiedBy>
  <cp:revision>113</cp:revision>
  <dcterms:created xsi:type="dcterms:W3CDTF">2020-01-06T15:07:28Z</dcterms:created>
  <dcterms:modified xsi:type="dcterms:W3CDTF">2020-05-07T10:30:01Z</dcterms:modified>
</cp:coreProperties>
</file>