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3" r:id="rId3"/>
    <p:sldId id="272" r:id="rId4"/>
    <p:sldId id="273" r:id="rId5"/>
    <p:sldId id="302" r:id="rId6"/>
    <p:sldId id="277" r:id="rId7"/>
    <p:sldId id="278" r:id="rId8"/>
    <p:sldId id="27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005" userDrawn="1">
          <p15:clr>
            <a:srgbClr val="A4A3A4"/>
          </p15:clr>
        </p15:guide>
        <p15:guide id="2" orient="horz" pos="1162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491" userDrawn="1">
          <p15:clr>
            <a:srgbClr val="A4A3A4"/>
          </p15:clr>
        </p15:guide>
        <p15:guide id="5" orient="horz" pos="459" userDrawn="1">
          <p15:clr>
            <a:srgbClr val="A4A3A4"/>
          </p15:clr>
        </p15:guide>
        <p15:guide id="6" orient="horz" pos="26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8" y="40"/>
      </p:cViewPr>
      <p:guideLst>
        <p:guide pos="1005"/>
        <p:guide orient="horz" pos="1162"/>
        <p:guide orient="horz" pos="3974"/>
        <p:guide pos="7491"/>
        <p:guide orient="horz" pos="459"/>
        <p:guide orient="horz" pos="26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98"/>
    </p:cViewPr>
  </p:sorterViewPr>
  <p:notesViewPr>
    <p:cSldViewPr snapToGrid="0" showGuides="1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BD229D8-6276-4A24-B19F-5B64AA4024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424C8F-D83E-4827-8EA7-C381F9DC50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FE1E2-164C-4796-9020-247F184BE0EF}" type="datetimeFigureOut">
              <a:rPr lang="fr-FR" smtClean="0"/>
              <a:t>27/05/2019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132CBC-7AED-48BA-8143-DD89EBCA1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A50B5B-48B9-417C-8D6A-42EF582D52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5348-9E94-4C58-9F82-53D1A9669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821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CFE06-9DD8-4FF1-A3A2-8D5F0FC629BE}" type="datetimeFigureOut">
              <a:rPr lang="fr-FR" smtClean="0"/>
              <a:t>27/05/2019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99181-D70B-41B5-840D-E812CC8F5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58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AB7FB-5B45-41E3-8210-248477F7277A}" type="datetime1">
              <a:rPr lang="fr-FR" smtClean="0"/>
              <a:t>27/05/2019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1103445" y="1484784"/>
            <a:ext cx="10753195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633BF3A2-17AA-4728-8E24-018E18BC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13035" y="313034"/>
            <a:ext cx="1454729" cy="8286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EDB4E8-5EB1-4AC4-9B13-8D17C23F6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13034" y="1767763"/>
            <a:ext cx="1454729" cy="82866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F72B28A-7BBB-4F24-87A6-55F8C576A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13036" y="3222493"/>
            <a:ext cx="1454729" cy="82866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795EE2-DCC9-4EF8-87A1-0C7DFC67A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13034" y="4677223"/>
            <a:ext cx="1454729" cy="8286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A71947-D243-4ED3-A210-AD0A22F52076}"/>
              </a:ext>
            </a:extLst>
          </p:cNvPr>
          <p:cNvSpPr/>
          <p:nvPr/>
        </p:nvSpPr>
        <p:spPr>
          <a:xfrm>
            <a:off x="0" y="5999024"/>
            <a:ext cx="828659" cy="1801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8E4279-F205-4658-9ACC-F336F510968A}"/>
              </a:ext>
            </a:extLst>
          </p:cNvPr>
          <p:cNvSpPr/>
          <p:nvPr/>
        </p:nvSpPr>
        <p:spPr>
          <a:xfrm>
            <a:off x="0" y="6289963"/>
            <a:ext cx="828659" cy="5680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987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999989" y="4746024"/>
            <a:ext cx="52805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29B17F7-ED20-4A01-B337-CE9ABF8F6E78}" type="datetime1">
              <a:rPr lang="fr-FR" smtClean="0"/>
              <a:t>27/05/2019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07851" y="6237313"/>
            <a:ext cx="2844800" cy="365125"/>
          </a:xfrm>
        </p:spPr>
        <p:txBody>
          <a:bodyPr/>
          <a:lstStyle/>
          <a:p>
            <a:fld id="{FA38C218-1714-47C3-99BD-E607029ECE55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999989" y="1339299"/>
            <a:ext cx="5277611" cy="312377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48683" y="4940490"/>
            <a:ext cx="5760640" cy="6983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i="1" dirty="0">
                <a:solidFill>
                  <a:schemeClr val="bg1"/>
                </a:solidFill>
                <a:latin typeface="Tw Cen MT" panose="020B0602020104020603" pitchFamily="34" charset="0"/>
              </a:rPr>
              <a:t>L’Expérience en Action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665" y="252762"/>
            <a:ext cx="1890986" cy="133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9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176090" y="6337697"/>
            <a:ext cx="2844800" cy="365125"/>
          </a:xfrm>
        </p:spPr>
        <p:txBody>
          <a:bodyPr/>
          <a:lstStyle/>
          <a:p>
            <a:fld id="{FA38C218-1714-47C3-99BD-E607029ECE55}" type="slidenum">
              <a:rPr lang="fr-FR" smtClean="0"/>
              <a:t>‹N°›</a:t>
            </a:fld>
            <a:endParaRPr lang="fr-FR"/>
          </a:p>
        </p:txBody>
      </p:sp>
      <p:cxnSp>
        <p:nvCxnSpPr>
          <p:cNvPr id="5" name="Connecteur droit 4"/>
          <p:cNvCxnSpPr/>
          <p:nvPr userDrawn="1"/>
        </p:nvCxnSpPr>
        <p:spPr>
          <a:xfrm>
            <a:off x="1103445" y="1484784"/>
            <a:ext cx="10753195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94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75861" y="165454"/>
            <a:ext cx="98150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5861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015EF-837D-41F5-B387-318AE89674C8}" type="datetime1">
              <a:rPr lang="fr-FR" smtClean="0"/>
              <a:t>27/05/2019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7666" y="6520260"/>
            <a:ext cx="7367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107851" y="62373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8C218-1714-47C3-99BD-E607029ECE55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912" y="221416"/>
            <a:ext cx="1301087" cy="9215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39FB08-51DF-4296-A9EE-45F4B7B2A21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574" y="276203"/>
            <a:ext cx="1301087" cy="92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1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67" r:id="rId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840888" y="2033732"/>
            <a:ext cx="4176464" cy="2134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Tw Cen MT" pitchFamily="34" charset="0"/>
              </a:rPr>
              <a:t>Assemblée Générale</a:t>
            </a:r>
            <a:br>
              <a:rPr lang="fr-FR" sz="3600" b="1" dirty="0">
                <a:latin typeface="Tw Cen MT" pitchFamily="34" charset="0"/>
              </a:rPr>
            </a:br>
            <a:r>
              <a:rPr lang="fr-FR" sz="3600" b="1" dirty="0">
                <a:latin typeface="Tw Cen MT" pitchFamily="34" charset="0"/>
              </a:rPr>
              <a:t>Mixte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6840888" y="4299317"/>
            <a:ext cx="4176464" cy="1120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Tw Cen MT" pitchFamily="34" charset="0"/>
              </a:rPr>
              <a:t>Normandy Hôtel</a:t>
            </a:r>
          </a:p>
          <a:p>
            <a:r>
              <a:rPr lang="fr-FR" sz="2400" dirty="0">
                <a:latin typeface="Tw Cen MT" pitchFamily="34" charset="0"/>
              </a:rPr>
              <a:t>Paris, 5 juin 2018</a:t>
            </a:r>
          </a:p>
          <a:p>
            <a:endParaRPr lang="fr-FR" sz="2400" dirty="0">
              <a:latin typeface="Tw Cen MT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4B0723-71B5-4D47-AE50-8A7CD2A7E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872" y="0"/>
            <a:ext cx="12310872" cy="6857999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F76C3A-4F23-4CFE-98D1-420A700D5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ABA8FA-10F7-47CD-B5F7-AD507150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01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861" y="20313"/>
            <a:ext cx="9815050" cy="114300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Assemblée Générale Ordinaire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30363" y="1884468"/>
            <a:ext cx="10261600" cy="378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3200" b="1" dirty="0">
                <a:latin typeface="+mj-lt"/>
                <a:ea typeface="Times New Roman" pitchFamily="18" charset="0"/>
                <a:cs typeface="Arial" pitchFamily="34" charset="0"/>
              </a:rPr>
              <a:t>L’Assemblée Générale Ordinaire du 23 Mai 2019, a été organisée  à Dijon au sein de l’Hôtel Holiday Inn 1 Place Marie de Bourgogne 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3200" b="1" dirty="0">
                <a:latin typeface="+mj-lt"/>
                <a:ea typeface="Times New Roman" pitchFamily="18" charset="0"/>
                <a:cs typeface="Arial" pitchFamily="34" charset="0"/>
              </a:rPr>
              <a:t>Les listes d’émargements et de contrôles ont été validés à cette date sur la base de 206 adhérents, le quorum de 25 %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3200" b="1" dirty="0">
                <a:latin typeface="+mj-lt"/>
                <a:ea typeface="Times New Roman" pitchFamily="18" charset="0"/>
                <a:cs typeface="Arial" pitchFamily="34" charset="0"/>
              </a:rPr>
              <a:t>est donc de 52.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3200" b="1" dirty="0">
                <a:latin typeface="+mj-lt"/>
                <a:ea typeface="Times New Roman" pitchFamily="18" charset="0"/>
                <a:cs typeface="Arial" pitchFamily="34" charset="0"/>
              </a:rPr>
              <a:t>64 adhérents étaient présents plus 31 représentés soit 95 </a:t>
            </a:r>
            <a:r>
              <a:rPr lang="fr-FR" sz="3200" b="1">
                <a:latin typeface="+mj-lt"/>
                <a:ea typeface="Times New Roman" pitchFamily="18" charset="0"/>
                <a:cs typeface="Arial" pitchFamily="34" charset="0"/>
              </a:rPr>
              <a:t>adhérents votants représentant </a:t>
            </a:r>
            <a:r>
              <a:rPr lang="fr-FR" sz="3200" b="1" dirty="0">
                <a:latin typeface="+mj-lt"/>
                <a:ea typeface="Times New Roman" pitchFamily="18" charset="0"/>
                <a:cs typeface="Arial" pitchFamily="34" charset="0"/>
              </a:rPr>
              <a:t>46,12 % des adhérents à jour de cotisation.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b="1" dirty="0"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305A51E-9A90-4BE1-BA22-978A5E2C5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23FB72-95E2-48B5-8433-D19D8E5A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01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861" y="20313"/>
            <a:ext cx="9815050" cy="114300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Résolutions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30363" y="1884468"/>
            <a:ext cx="10261600" cy="378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L’Assemblée Générale Ordinaire du 23 Mai 2019, convoquée dans les délais conformément aux statuts et le quorum statutaire des présents et des représentés étant atteint, conformément à l’ordre du jour, les résolutions suivantes sont proposées au vote de l’Assemblée: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b="1" dirty="0">
              <a:latin typeface="+mj-lt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1</a:t>
            </a:r>
            <a:r>
              <a:rPr lang="fr-FR" sz="2200" b="1" baseline="30000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ère</a:t>
            </a: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 résolution 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L’Assemblée Générale, après avoir entendu la lecture du Rapport Moral du Conseil d’Administration, approuve ce rapport.</a:t>
            </a: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305A51E-9A90-4BE1-BA22-978A5E2C5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23FB72-95E2-48B5-8433-D19D8E5A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3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A2EB7D-5537-425A-9794-64ADB378B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363" y="4956048"/>
            <a:ext cx="10101389" cy="128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8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861" y="20311"/>
            <a:ext cx="9815050" cy="114300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Résolutions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95437" y="1844675"/>
            <a:ext cx="10261601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2ème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L’Assemblée Générale, après avoir entendu la lecture du rapport financier du Conseil d’Administration, approuve ce rapport, ainsi que les comptes de l’exercice 2018 .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200400" algn="l"/>
              </a:tabLst>
            </a:pPr>
            <a:endParaRPr lang="fr-FR" sz="2200" i="1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200400" algn="l"/>
              </a:tabLst>
            </a:pPr>
            <a:endParaRPr lang="fr-FR" sz="2200" i="1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i="1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200400" algn="l"/>
              </a:tabLst>
            </a:pPr>
            <a:endParaRPr lang="fr-FR" sz="2200" i="1" dirty="0"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3ème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L’Assemblée Générale approuve l’affectation au compte « report à nouveau » du résultat bénéficiaire de l’exercice 2018, soit  </a:t>
            </a:r>
            <a:r>
              <a:rPr lang="fr-FR" sz="2200">
                <a:latin typeface="+mj-lt"/>
                <a:ea typeface="Times New Roman" pitchFamily="18" charset="0"/>
                <a:cs typeface="Arial" pitchFamily="34" charset="0"/>
              </a:rPr>
              <a:t>46 281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euros.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i="1" dirty="0">
                <a:latin typeface="+mj-lt"/>
                <a:ea typeface="Times New Roman" pitchFamily="18" charset="0"/>
                <a:cs typeface="Arial" pitchFamily="34" charset="0"/>
              </a:rPr>
              <a:t>  </a:t>
            </a: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82AE03-FE94-495E-AF99-9A25A1D1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525FF0-D251-4AF2-8FF9-6BAC544E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4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12EB80-7BA8-4F34-9CEB-37960F87B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12" y="3136392"/>
            <a:ext cx="8494775" cy="10482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BCB3CA-C534-4036-B9CE-D9140C541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12" y="5285232"/>
            <a:ext cx="8494775" cy="95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9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7020" y="22205"/>
            <a:ext cx="9815050" cy="114300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Résolutions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95438" y="1853423"/>
            <a:ext cx="102616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4ème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L’Assemblée Générale donne quitus aux Administrateurs de leur gestion pour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>
                <a:latin typeface="+mj-lt"/>
                <a:ea typeface="Times New Roman" pitchFamily="18" charset="0"/>
                <a:cs typeface="Arial" pitchFamily="34" charset="0"/>
              </a:rPr>
              <a:t>l’année 2018.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4F67D1B-1BA1-4485-82B7-5679E2DF1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D7A293-05F9-4070-93C0-865B4CB7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5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A3828C-17E9-4669-AECB-646453ADF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648" y="3065811"/>
            <a:ext cx="9299448" cy="111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84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09951" y="1741616"/>
            <a:ext cx="976924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5ème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    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M. Jean-Luc PONCHON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09951" y="4171017"/>
            <a:ext cx="976924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6ème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M. Christian MOULLARD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379300" y="308177"/>
            <a:ext cx="6098795" cy="603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Tw Cen MT" pitchFamily="34" charset="0"/>
              </a:rPr>
              <a:t>Elections au Conseil d’Administration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C03FB2-119D-4B7A-B9F7-D9A0B071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FC071E24-8232-4726-9FC5-6CAF97DE6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6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D31412-B7AC-4FAB-9636-D58D73392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248" y="2907792"/>
            <a:ext cx="8796528" cy="12223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2420664-A75B-40D7-B5C4-27DFF05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248" y="5216115"/>
            <a:ext cx="8714232" cy="126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5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95438" y="1667583"/>
            <a:ext cx="9696676" cy="2431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7ème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    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Mme Elisabeth PACAUD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i="1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95438" y="4160665"/>
            <a:ext cx="9684222" cy="195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8ème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    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M. Patrick MERIENNE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377263" y="297797"/>
            <a:ext cx="6098795" cy="603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Tw Cen MT" pitchFamily="34" charset="0"/>
              </a:rPr>
              <a:t>Elections au Conseil d’Administration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305E20-E12A-4C58-B2B3-28BF6BC63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C75D7EF-1404-4ABC-A986-AAC5A10E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7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A87BE4-1A66-42E2-B8F2-D35999DF4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696" y="2779775"/>
            <a:ext cx="8586215" cy="12578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E8216F-48D9-4660-A309-F93D2D3F9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696" y="5149863"/>
            <a:ext cx="8586215" cy="115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5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12679" y="1659124"/>
            <a:ext cx="10261600" cy="206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9ème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    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Mme Claire MICHELET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deuxième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12679" y="4164816"/>
            <a:ext cx="102616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b="1" dirty="0">
                <a:solidFill>
                  <a:schemeClr val="tx2"/>
                </a:solidFill>
                <a:latin typeface="+mj-lt"/>
                <a:ea typeface="Times New Roman" pitchFamily="18" charset="0"/>
                <a:cs typeface="Arial" pitchFamily="34" charset="0"/>
              </a:rPr>
              <a:t>10ème résolution :</a:t>
            </a:r>
            <a:endParaRPr lang="fr-FR" sz="2200" dirty="0">
              <a:solidFill>
                <a:schemeClr val="tx2"/>
              </a:solidFill>
              <a:latin typeface="+mj-lt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Sur proposition du Conseil d’Administration, l’Assemblée Générale nomme       </a:t>
            </a:r>
            <a:b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fr-FR" sz="2200" b="1" dirty="0">
                <a:latin typeface="+mj-lt"/>
                <a:ea typeface="Times New Roman" pitchFamily="18" charset="0"/>
                <a:cs typeface="Arial" pitchFamily="34" charset="0"/>
              </a:rPr>
              <a:t>M. Philippe MAININI </a:t>
            </a:r>
            <a:r>
              <a:rPr lang="fr-FR" sz="2200" dirty="0">
                <a:latin typeface="+mj-lt"/>
                <a:ea typeface="Times New Roman" pitchFamily="18" charset="0"/>
                <a:cs typeface="Arial" pitchFamily="34" charset="0"/>
              </a:rPr>
              <a:t>aux fonctions d’Administrateur pour un deuxième mandat de trois ans </a:t>
            </a:r>
            <a:endParaRPr lang="fr-FR" sz="2200" dirty="0">
              <a:latin typeface="+mj-lt"/>
              <a:cs typeface="Arial" pitchFamily="34" charset="0"/>
            </a:endParaRPr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  <a:tabLst>
                <a:tab pos="3200400" algn="l"/>
              </a:tabLst>
            </a:pPr>
            <a:endParaRPr lang="fr-FR" sz="2200" dirty="0">
              <a:latin typeface="+mj-lt"/>
              <a:cs typeface="Arial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388893" y="306290"/>
            <a:ext cx="6098795" cy="603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  <a:latin typeface="Tw Cen MT" pitchFamily="34" charset="0"/>
              </a:rPr>
              <a:t>Elections au Conseil d’Administration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C6D6B5-13B1-4C0A-8C9C-2C4B4CCD9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Assemblée Générale Ordinaire -DIJON - 23 Mai 2019-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DA64B8E-BE43-4BAF-BDB1-E8DFAF0B6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8C218-1714-47C3-99BD-E607029ECE55}" type="slidenum">
              <a:rPr lang="fr-FR" smtClean="0"/>
              <a:t>8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37D89A-B92A-47A0-A79E-E4C7C2518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448" y="2693185"/>
            <a:ext cx="7900415" cy="12807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4BA72F-D77F-4C6E-A3DD-6D9928A58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448" y="5198877"/>
            <a:ext cx="7900415" cy="11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30524"/>
      </p:ext>
    </p:extLst>
  </p:cSld>
  <p:clrMapOvr>
    <a:masterClrMapping/>
  </p:clrMapOvr>
</p:sld>
</file>

<file path=ppt/theme/theme1.xml><?xml version="1.0" encoding="utf-8"?>
<a:theme xmlns:a="http://schemas.openxmlformats.org/drawingml/2006/main" name="OTEC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TECI" id="{89225A11-6B60-4E23-B4B8-E1FFEA667C57}" vid="{C1F91A92-306B-4974-83B4-262A0257C2B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pptCD5B.tmp</Template>
  <TotalTime>3552</TotalTime>
  <Words>234</Words>
  <Application>Microsoft Office PowerPoint</Application>
  <PresentationFormat>Grand écran</PresentationFormat>
  <Paragraphs>58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Tw Cen MT</vt:lpstr>
      <vt:lpstr>OTECI</vt:lpstr>
      <vt:lpstr>Présentation PowerPoint</vt:lpstr>
      <vt:lpstr>Assemblée Générale Ordinaire</vt:lpstr>
      <vt:lpstr>Résolutions</vt:lpstr>
      <vt:lpstr>Résolutions</vt:lpstr>
      <vt:lpstr>Résolutions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CARRON</dc:creator>
  <cp:lastModifiedBy>Jacques BALMONT</cp:lastModifiedBy>
  <cp:revision>249</cp:revision>
  <dcterms:created xsi:type="dcterms:W3CDTF">2016-03-18T15:43:04Z</dcterms:created>
  <dcterms:modified xsi:type="dcterms:W3CDTF">2019-05-27T13:59:46Z</dcterms:modified>
</cp:coreProperties>
</file>